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33" r:id="rId3"/>
    <p:sldId id="334" r:id="rId4"/>
    <p:sldId id="319" r:id="rId5"/>
    <p:sldId id="317" r:id="rId6"/>
    <p:sldId id="335" r:id="rId7"/>
    <p:sldId id="329" r:id="rId8"/>
    <p:sldId id="339" r:id="rId9"/>
    <p:sldId id="316" r:id="rId10"/>
    <p:sldId id="340" r:id="rId11"/>
    <p:sldId id="336" r:id="rId12"/>
    <p:sldId id="326" r:id="rId13"/>
  </p:sldIdLst>
  <p:sldSz cx="5327650" cy="7559675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5195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0390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05585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40781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1759763" algn="l" defTabSz="703905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111715" algn="l" defTabSz="703905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2463668" algn="l" defTabSz="703905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2815620" algn="l" defTabSz="703905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17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18A"/>
    <a:srgbClr val="F08104"/>
    <a:srgbClr val="E17F51"/>
    <a:srgbClr val="6461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15" autoAdjust="0"/>
    <p:restoredTop sz="96208"/>
  </p:normalViewPr>
  <p:slideViewPr>
    <p:cSldViewPr snapToGrid="0">
      <p:cViewPr varScale="1">
        <p:scale>
          <a:sx n="66" d="100"/>
          <a:sy n="66" d="100"/>
        </p:scale>
        <p:origin x="658" y="58"/>
      </p:cViewPr>
      <p:guideLst>
        <p:guide orient="horz" pos="3974"/>
        <p:guide pos="17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7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7DA8CC-627F-4FDD-8FB2-2D34ABF9A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CD512C-F1E4-41A7-8C56-4043853908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8E3AF-7B58-4CFA-A250-173C099301D0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771D96-D38F-4CE7-98A7-A653C8E0F1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8747DC-E0D4-4102-95A3-6164F4C97E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22911-DEB9-468D-A55F-82427B2E9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5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0AC5832-627F-1E4B-8DBF-9ECE1D6926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1CAA8C1-A4C4-8442-87AC-055A3788A4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CB0D51-0EFF-1140-9A85-24E20AE68796}" type="datetimeFigureOut">
              <a:rPr lang="ja-JP" altLang="en-US"/>
              <a:pPr>
                <a:defRPr/>
              </a:pPr>
              <a:t>2021/6/15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FC12599-2A30-BE46-B44A-B8F63461EA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39775"/>
            <a:ext cx="26050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62381F3-DCC7-694E-AFD2-D5DA6AFF5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B4F8C49-8F7A-C54B-8FD3-E9ED81AFF4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F8B46B2-E56C-4A44-A408-7B087844AF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DBDDB9B-613B-E245-B212-F3B9A12F941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922" kern="1200">
        <a:solidFill>
          <a:schemeClr val="tx1"/>
        </a:solidFill>
        <a:latin typeface="+mn-lt"/>
        <a:ea typeface="+mn-ea"/>
        <a:cs typeface="+mn-cs"/>
      </a:defRPr>
    </a:lvl1pPr>
    <a:lvl2pPr marL="351450" algn="l" rtl="0" eaLnBrk="0" fontAlgn="base" hangingPunct="0">
      <a:spcBef>
        <a:spcPct val="30000"/>
      </a:spcBef>
      <a:spcAft>
        <a:spcPct val="0"/>
      </a:spcAft>
      <a:defRPr kumimoji="1" sz="922" kern="1200">
        <a:solidFill>
          <a:schemeClr val="tx1"/>
        </a:solidFill>
        <a:latin typeface="+mn-lt"/>
        <a:ea typeface="+mn-ea"/>
        <a:cs typeface="+mn-cs"/>
      </a:defRPr>
    </a:lvl2pPr>
    <a:lvl3pPr marL="702899" algn="l" rtl="0" eaLnBrk="0" fontAlgn="base" hangingPunct="0">
      <a:spcBef>
        <a:spcPct val="30000"/>
      </a:spcBef>
      <a:spcAft>
        <a:spcPct val="0"/>
      </a:spcAft>
      <a:defRPr kumimoji="1" sz="922" kern="1200">
        <a:solidFill>
          <a:schemeClr val="tx1"/>
        </a:solidFill>
        <a:latin typeface="+mn-lt"/>
        <a:ea typeface="+mn-ea"/>
        <a:cs typeface="+mn-cs"/>
      </a:defRPr>
    </a:lvl3pPr>
    <a:lvl4pPr marL="1054349" algn="l" rtl="0" eaLnBrk="0" fontAlgn="base" hangingPunct="0">
      <a:spcBef>
        <a:spcPct val="30000"/>
      </a:spcBef>
      <a:spcAft>
        <a:spcPct val="0"/>
      </a:spcAft>
      <a:defRPr kumimoji="1" sz="922" kern="1200">
        <a:solidFill>
          <a:schemeClr val="tx1"/>
        </a:solidFill>
        <a:latin typeface="+mn-lt"/>
        <a:ea typeface="+mn-ea"/>
        <a:cs typeface="+mn-cs"/>
      </a:defRPr>
    </a:lvl4pPr>
    <a:lvl5pPr marL="1405799" algn="l" rtl="0" eaLnBrk="0" fontAlgn="base" hangingPunct="0">
      <a:spcBef>
        <a:spcPct val="30000"/>
      </a:spcBef>
      <a:spcAft>
        <a:spcPct val="0"/>
      </a:spcAft>
      <a:defRPr kumimoji="1" sz="922" kern="1200">
        <a:solidFill>
          <a:schemeClr val="tx1"/>
        </a:solidFill>
        <a:latin typeface="+mn-lt"/>
        <a:ea typeface="+mn-ea"/>
        <a:cs typeface="+mn-cs"/>
      </a:defRPr>
    </a:lvl5pPr>
    <a:lvl6pPr marL="1757248" algn="l" defTabSz="702899" rtl="0" eaLnBrk="1" latinLnBrk="0" hangingPunct="1">
      <a:defRPr kumimoji="1" sz="922" kern="1200">
        <a:solidFill>
          <a:schemeClr val="tx1"/>
        </a:solidFill>
        <a:latin typeface="+mn-lt"/>
        <a:ea typeface="+mn-ea"/>
        <a:cs typeface="+mn-cs"/>
      </a:defRPr>
    </a:lvl6pPr>
    <a:lvl7pPr marL="2108698" algn="l" defTabSz="702899" rtl="0" eaLnBrk="1" latinLnBrk="0" hangingPunct="1">
      <a:defRPr kumimoji="1" sz="922" kern="1200">
        <a:solidFill>
          <a:schemeClr val="tx1"/>
        </a:solidFill>
        <a:latin typeface="+mn-lt"/>
        <a:ea typeface="+mn-ea"/>
        <a:cs typeface="+mn-cs"/>
      </a:defRPr>
    </a:lvl7pPr>
    <a:lvl8pPr marL="2460147" algn="l" defTabSz="702899" rtl="0" eaLnBrk="1" latinLnBrk="0" hangingPunct="1">
      <a:defRPr kumimoji="1" sz="922" kern="1200">
        <a:solidFill>
          <a:schemeClr val="tx1"/>
        </a:solidFill>
        <a:latin typeface="+mn-lt"/>
        <a:ea typeface="+mn-ea"/>
        <a:cs typeface="+mn-cs"/>
      </a:defRPr>
    </a:lvl8pPr>
    <a:lvl9pPr marL="2811597" algn="l" defTabSz="702899" rtl="0" eaLnBrk="1" latinLnBrk="0" hangingPunct="1">
      <a:defRPr kumimoji="1"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CB74040-38AC-F54A-9AF5-AE96FA63F4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5338" y="739775"/>
            <a:ext cx="260508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37A48E4-A22A-CD41-A9A8-8574E16C74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FA9A6877-29FD-2F4A-AA2E-DF0BD24620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BC378D-302B-C740-9841-04C80786B21C}" type="slidenum">
              <a:rPr lang="ja-JP" altLang="en-US"/>
              <a:pPr>
                <a:spcBef>
                  <a:spcPct val="0"/>
                </a:spcBef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69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2B8C68AD-DB22-C045-9FDC-4100978D87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5338" y="739775"/>
            <a:ext cx="260508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7E92C963-CE5F-B646-A6CC-9BCF57CA5F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8420DF30-2303-164F-8804-0D13CC12D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4A60A6F-DD95-8645-92A1-11D61D55FEAC}" type="slidenum">
              <a:rPr lang="ja-JP" altLang="en-US">
                <a:latin typeface="Calibri" panose="020F0502020204030204" pitchFamily="34" charset="0"/>
              </a:rPr>
              <a:pPr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39775"/>
            <a:ext cx="260508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DDB9B-613B-E245-B212-F3B9A12F9415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083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>
            <a:extLst>
              <a:ext uri="{FF2B5EF4-FFF2-40B4-BE49-F238E27FC236}">
                <a16:creationId xmlns:a16="http://schemas.microsoft.com/office/drawing/2014/main" id="{C1224C3F-A384-184F-9FCC-C7B839776F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5338" y="739775"/>
            <a:ext cx="260508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ー 2">
            <a:extLst>
              <a:ext uri="{FF2B5EF4-FFF2-40B4-BE49-F238E27FC236}">
                <a16:creationId xmlns:a16="http://schemas.microsoft.com/office/drawing/2014/main" id="{CB903A19-186C-EB40-96B8-13570F5215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2" name="スライド番号プレースホルダー 3">
            <a:extLst>
              <a:ext uri="{FF2B5EF4-FFF2-40B4-BE49-F238E27FC236}">
                <a16:creationId xmlns:a16="http://schemas.microsoft.com/office/drawing/2014/main" id="{385D4B4B-F910-CB40-B0EE-85FDFF1AD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88CFAD-226D-934A-9D97-7E720D535AC4}" type="slidenum">
              <a:rPr lang="ja-JP" altLang="en-US">
                <a:latin typeface="Calibri" panose="020F0502020204030204" pitchFamily="34" charset="0"/>
              </a:rPr>
              <a:pPr/>
              <a:t>8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8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>
            <a:extLst>
              <a:ext uri="{FF2B5EF4-FFF2-40B4-BE49-F238E27FC236}">
                <a16:creationId xmlns:a16="http://schemas.microsoft.com/office/drawing/2014/main" id="{C1224C3F-A384-184F-9FCC-C7B839776F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5338" y="739775"/>
            <a:ext cx="260508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ー 2">
            <a:extLst>
              <a:ext uri="{FF2B5EF4-FFF2-40B4-BE49-F238E27FC236}">
                <a16:creationId xmlns:a16="http://schemas.microsoft.com/office/drawing/2014/main" id="{CB903A19-186C-EB40-96B8-13570F5215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2" name="スライド番号プレースホルダー 3">
            <a:extLst>
              <a:ext uri="{FF2B5EF4-FFF2-40B4-BE49-F238E27FC236}">
                <a16:creationId xmlns:a16="http://schemas.microsoft.com/office/drawing/2014/main" id="{385D4B4B-F910-CB40-B0EE-85FDFF1AD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88CFAD-226D-934A-9D97-7E720D535AC4}" type="slidenum">
              <a:rPr lang="ja-JP" altLang="en-US">
                <a:latin typeface="Calibri" panose="020F0502020204030204" pitchFamily="34" charset="0"/>
              </a:rPr>
              <a:pPr/>
              <a:t>9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2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574" y="2348401"/>
            <a:ext cx="4528503" cy="16204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148" y="4283817"/>
            <a:ext cx="3729355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7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5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0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8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3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1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731725E-736F-384A-8953-9E3A0A51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F66E-E932-EB40-BB9F-7FE65E67D839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0FE304A-5FEA-0C47-A8FB-D3AD8D31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1D5FBC-D72D-F744-B41E-45CC4DF5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65E37-9837-304A-9847-303A69527B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754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463B89-D920-E744-BA84-1D22CE32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51AF-2C90-3F42-889E-894031172186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B396DB-D1FA-9C40-A3F6-EFD40B9F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2344EC-6C5C-E44B-9C89-7AE1813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E112-B041-F847-97BF-64E629F59D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4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896910" y="437481"/>
            <a:ext cx="899041" cy="9316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9787" y="437481"/>
            <a:ext cx="2608329" cy="9316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E0C047-EC5F-0149-B53D-5F0CB3B4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490FC-21FF-324E-A8BE-C30D287556D7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A10C77-006B-DD41-ADC8-EAB568E0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069DD8-287D-A440-B683-A002EC79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056F-46A3-EF42-9FD5-2A8605CA85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381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383" y="81541"/>
            <a:ext cx="4794885" cy="308613"/>
          </a:xfrm>
        </p:spPr>
        <p:txBody>
          <a:bodyPr/>
          <a:lstStyle>
            <a:lvl1pPr>
              <a:defRPr sz="1993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6383" y="467469"/>
            <a:ext cx="4794885" cy="6789334"/>
          </a:xfrm>
        </p:spPr>
        <p:txBody>
          <a:bodyPr/>
          <a:lstStyle>
            <a:lvl1pPr marL="0" indent="0" eaLnBrk="1">
              <a:lnSpc>
                <a:spcPct val="150000"/>
              </a:lnSpc>
              <a:buNone/>
              <a:defRPr sz="1196"/>
            </a:lvl1pPr>
            <a:lvl2pPr marL="347633" indent="0" eaLnBrk="1">
              <a:lnSpc>
                <a:spcPct val="150000"/>
              </a:lnSpc>
              <a:buNone/>
              <a:defRPr sz="1196"/>
            </a:lvl2pPr>
            <a:lvl3pPr marL="695266" indent="0" eaLnBrk="1">
              <a:lnSpc>
                <a:spcPct val="150000"/>
              </a:lnSpc>
              <a:buNone/>
              <a:defRPr sz="1196"/>
            </a:lvl3pPr>
            <a:lvl4pPr marL="1042900" indent="0" eaLnBrk="1">
              <a:lnSpc>
                <a:spcPct val="150000"/>
              </a:lnSpc>
              <a:buNone/>
              <a:defRPr sz="1196"/>
            </a:lvl4pPr>
            <a:lvl5pPr marL="1390533" indent="0" eaLnBrk="1">
              <a:lnSpc>
                <a:spcPct val="150000"/>
              </a:lnSpc>
              <a:buNone/>
              <a:defRPr sz="1196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6DF5F9-D64C-1644-8C62-96212F74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D4A3-5A92-6144-8208-94AADF37355F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848D68-B028-7B44-8D99-A58823AB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56A03F-D7BC-8E4C-9DFD-BBD33E0D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9FC69-AA9D-EF40-99A9-CBE341617D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257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848" y="4857792"/>
            <a:ext cx="4528503" cy="1501436"/>
          </a:xfrm>
        </p:spPr>
        <p:txBody>
          <a:bodyPr anchor="t"/>
          <a:lstStyle>
            <a:lvl1pPr algn="l">
              <a:defRPr sz="3041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848" y="3204113"/>
            <a:ext cx="4528503" cy="1653679"/>
          </a:xfrm>
        </p:spPr>
        <p:txBody>
          <a:bodyPr anchor="b"/>
          <a:lstStyle>
            <a:lvl1pPr marL="0" indent="0">
              <a:buNone/>
              <a:defRPr sz="1521">
                <a:solidFill>
                  <a:schemeClr val="tx1">
                    <a:tint val="75000"/>
                  </a:schemeClr>
                </a:solidFill>
              </a:defRPr>
            </a:lvl1pPr>
            <a:lvl2pPr marL="347633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2pPr>
            <a:lvl3pPr marL="695267" indent="0">
              <a:buNone/>
              <a:defRPr sz="1217">
                <a:solidFill>
                  <a:schemeClr val="tx1">
                    <a:tint val="75000"/>
                  </a:schemeClr>
                </a:solidFill>
              </a:defRPr>
            </a:lvl3pPr>
            <a:lvl4pPr marL="1042900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4pPr>
            <a:lvl5pPr marL="1390533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5pPr>
            <a:lvl6pPr marL="1738167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6pPr>
            <a:lvl7pPr marL="2085800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7pPr>
            <a:lvl8pPr marL="2433433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8pPr>
            <a:lvl9pPr marL="2781067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9785E03-086E-4C4D-BDE5-182FB241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35DB-BB2F-274A-929E-3CBFA4A33CF8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FE447B-9D4A-024F-B1A0-1B7190ED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85E918-B896-0F4E-9346-EF8791B2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F5C7-3D01-884A-9EE3-6BE388BA99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8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9788" y="2547892"/>
            <a:ext cx="1753684" cy="7206190"/>
          </a:xfrm>
        </p:spPr>
        <p:txBody>
          <a:bodyPr/>
          <a:lstStyle>
            <a:lvl1pPr>
              <a:defRPr sz="2129"/>
            </a:lvl1pPr>
            <a:lvl2pPr>
              <a:defRPr sz="1824"/>
            </a:lvl2pPr>
            <a:lvl3pPr>
              <a:defRPr sz="1521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042267" y="2547892"/>
            <a:ext cx="1753684" cy="7206190"/>
          </a:xfrm>
        </p:spPr>
        <p:txBody>
          <a:bodyPr/>
          <a:lstStyle>
            <a:lvl1pPr>
              <a:defRPr sz="2129"/>
            </a:lvl1pPr>
            <a:lvl2pPr>
              <a:defRPr sz="1824"/>
            </a:lvl2pPr>
            <a:lvl3pPr>
              <a:defRPr sz="1521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85060D2-094E-524C-BE52-8BB24381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4B8E5-D416-0949-A1EE-FA8AFFD8FD30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A517E0A-3B38-0645-A672-FD8F19A5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E68ADC0-D048-C440-A4C7-0B77242E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B3683-B446-1F47-83BA-EDD6554346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119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383" y="302737"/>
            <a:ext cx="4794885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382" y="1692179"/>
            <a:ext cx="2353971" cy="705219"/>
          </a:xfrm>
        </p:spPr>
        <p:txBody>
          <a:bodyPr anchor="b"/>
          <a:lstStyle>
            <a:lvl1pPr marL="0" indent="0">
              <a:buNone/>
              <a:defRPr sz="1824" b="1"/>
            </a:lvl1pPr>
            <a:lvl2pPr marL="347633" indent="0">
              <a:buNone/>
              <a:defRPr sz="1521" b="1"/>
            </a:lvl2pPr>
            <a:lvl3pPr marL="695267" indent="0">
              <a:buNone/>
              <a:defRPr sz="1369" b="1"/>
            </a:lvl3pPr>
            <a:lvl4pPr marL="1042900" indent="0">
              <a:buNone/>
              <a:defRPr sz="1217" b="1"/>
            </a:lvl4pPr>
            <a:lvl5pPr marL="1390533" indent="0">
              <a:buNone/>
              <a:defRPr sz="1217" b="1"/>
            </a:lvl5pPr>
            <a:lvl6pPr marL="1738167" indent="0">
              <a:buNone/>
              <a:defRPr sz="1217" b="1"/>
            </a:lvl6pPr>
            <a:lvl7pPr marL="2085800" indent="0">
              <a:buNone/>
              <a:defRPr sz="1217" b="1"/>
            </a:lvl7pPr>
            <a:lvl8pPr marL="2433433" indent="0">
              <a:buNone/>
              <a:defRPr sz="1217" b="1"/>
            </a:lvl8pPr>
            <a:lvl9pPr marL="2781067" indent="0">
              <a:buNone/>
              <a:defRPr sz="12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382" y="2397398"/>
            <a:ext cx="2353971" cy="4355563"/>
          </a:xfrm>
        </p:spPr>
        <p:txBody>
          <a:bodyPr/>
          <a:lstStyle>
            <a:lvl1pPr>
              <a:defRPr sz="1824"/>
            </a:lvl1pPr>
            <a:lvl2pPr>
              <a:defRPr sz="1521"/>
            </a:lvl2pPr>
            <a:lvl3pPr>
              <a:defRPr sz="1369"/>
            </a:lvl3pPr>
            <a:lvl4pPr>
              <a:defRPr sz="1217"/>
            </a:lvl4pPr>
            <a:lvl5pPr>
              <a:defRPr sz="1217"/>
            </a:lvl5pPr>
            <a:lvl6pPr>
              <a:defRPr sz="1217"/>
            </a:lvl6pPr>
            <a:lvl7pPr>
              <a:defRPr sz="1217"/>
            </a:lvl7pPr>
            <a:lvl8pPr>
              <a:defRPr sz="1217"/>
            </a:lvl8pPr>
            <a:lvl9pPr>
              <a:defRPr sz="12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6373" y="1692179"/>
            <a:ext cx="2354895" cy="705219"/>
          </a:xfrm>
        </p:spPr>
        <p:txBody>
          <a:bodyPr anchor="b"/>
          <a:lstStyle>
            <a:lvl1pPr marL="0" indent="0">
              <a:buNone/>
              <a:defRPr sz="1824" b="1"/>
            </a:lvl1pPr>
            <a:lvl2pPr marL="347633" indent="0">
              <a:buNone/>
              <a:defRPr sz="1521" b="1"/>
            </a:lvl2pPr>
            <a:lvl3pPr marL="695267" indent="0">
              <a:buNone/>
              <a:defRPr sz="1369" b="1"/>
            </a:lvl3pPr>
            <a:lvl4pPr marL="1042900" indent="0">
              <a:buNone/>
              <a:defRPr sz="1217" b="1"/>
            </a:lvl4pPr>
            <a:lvl5pPr marL="1390533" indent="0">
              <a:buNone/>
              <a:defRPr sz="1217" b="1"/>
            </a:lvl5pPr>
            <a:lvl6pPr marL="1738167" indent="0">
              <a:buNone/>
              <a:defRPr sz="1217" b="1"/>
            </a:lvl6pPr>
            <a:lvl7pPr marL="2085800" indent="0">
              <a:buNone/>
              <a:defRPr sz="1217" b="1"/>
            </a:lvl7pPr>
            <a:lvl8pPr marL="2433433" indent="0">
              <a:buNone/>
              <a:defRPr sz="1217" b="1"/>
            </a:lvl8pPr>
            <a:lvl9pPr marL="2781067" indent="0">
              <a:buNone/>
              <a:defRPr sz="12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6373" y="2397398"/>
            <a:ext cx="2354895" cy="4355563"/>
          </a:xfrm>
        </p:spPr>
        <p:txBody>
          <a:bodyPr/>
          <a:lstStyle>
            <a:lvl1pPr>
              <a:defRPr sz="1824"/>
            </a:lvl1pPr>
            <a:lvl2pPr>
              <a:defRPr sz="1521"/>
            </a:lvl2pPr>
            <a:lvl3pPr>
              <a:defRPr sz="1369"/>
            </a:lvl3pPr>
            <a:lvl4pPr>
              <a:defRPr sz="1217"/>
            </a:lvl4pPr>
            <a:lvl5pPr>
              <a:defRPr sz="1217"/>
            </a:lvl5pPr>
            <a:lvl6pPr>
              <a:defRPr sz="1217"/>
            </a:lvl6pPr>
            <a:lvl7pPr>
              <a:defRPr sz="1217"/>
            </a:lvl7pPr>
            <a:lvl8pPr>
              <a:defRPr sz="1217"/>
            </a:lvl8pPr>
            <a:lvl9pPr>
              <a:defRPr sz="12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AC94DEB-0867-9947-A851-F70E6BBD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B9CE-DA62-9E47-AAFE-543202FA0AB2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E89AE41-AB4F-934E-955E-AE9B2592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18B51BE-3332-6A43-8987-D7333FE2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8F9CA-631C-F04B-AB17-CCA2EB635A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764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5327650" cy="549462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marL="1435100" indent="0"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4300746-576A-D247-8B77-6443B1EA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98C9-B80E-9141-A497-38BF4F85B312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CF178DF-F607-604F-958A-F8BC1897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BB0B949-AB82-6748-A428-ACB35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4A1D7-4895-1846-9CDB-BACBC6C557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284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2B0A0A3-8E74-8343-A146-268607C0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69A3-78A4-254C-B9AD-B681C330A0FE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6CD5FA8-FD5D-0545-A463-36C01DB7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E55CB51-E7D8-9644-9ED1-233C471D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57546" y="7296783"/>
            <a:ext cx="1243118" cy="262893"/>
          </a:xfr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5A0719-79BC-0441-840B-379624BA4B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36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382" y="300988"/>
            <a:ext cx="1752761" cy="1280945"/>
          </a:xfrm>
        </p:spPr>
        <p:txBody>
          <a:bodyPr anchor="b"/>
          <a:lstStyle>
            <a:lvl1pPr algn="l">
              <a:defRPr sz="152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2963" y="300988"/>
            <a:ext cx="2978305" cy="6451974"/>
          </a:xfrm>
        </p:spPr>
        <p:txBody>
          <a:bodyPr/>
          <a:lstStyle>
            <a:lvl1pPr>
              <a:defRPr sz="2433"/>
            </a:lvl1pPr>
            <a:lvl2pPr>
              <a:defRPr sz="2129"/>
            </a:lvl2pPr>
            <a:lvl3pPr>
              <a:defRPr sz="1824"/>
            </a:lvl3pPr>
            <a:lvl4pPr>
              <a:defRPr sz="1521"/>
            </a:lvl4pPr>
            <a:lvl5pPr>
              <a:defRPr sz="1521"/>
            </a:lvl5pPr>
            <a:lvl6pPr>
              <a:defRPr sz="1521"/>
            </a:lvl6pPr>
            <a:lvl7pPr>
              <a:defRPr sz="1521"/>
            </a:lvl7pPr>
            <a:lvl8pPr>
              <a:defRPr sz="1521"/>
            </a:lvl8pPr>
            <a:lvl9pPr>
              <a:defRPr sz="152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382" y="1581933"/>
            <a:ext cx="1752761" cy="5171028"/>
          </a:xfrm>
        </p:spPr>
        <p:txBody>
          <a:bodyPr/>
          <a:lstStyle>
            <a:lvl1pPr marL="0" indent="0">
              <a:buNone/>
              <a:defRPr sz="1064"/>
            </a:lvl1pPr>
            <a:lvl2pPr marL="347633" indent="0">
              <a:buNone/>
              <a:defRPr sz="913"/>
            </a:lvl2pPr>
            <a:lvl3pPr marL="695267" indent="0">
              <a:buNone/>
              <a:defRPr sz="760"/>
            </a:lvl3pPr>
            <a:lvl4pPr marL="1042900" indent="0">
              <a:buNone/>
              <a:defRPr sz="685"/>
            </a:lvl4pPr>
            <a:lvl5pPr marL="1390533" indent="0">
              <a:buNone/>
              <a:defRPr sz="685"/>
            </a:lvl5pPr>
            <a:lvl6pPr marL="1738167" indent="0">
              <a:buNone/>
              <a:defRPr sz="685"/>
            </a:lvl6pPr>
            <a:lvl7pPr marL="2085800" indent="0">
              <a:buNone/>
              <a:defRPr sz="685"/>
            </a:lvl7pPr>
            <a:lvl8pPr marL="2433433" indent="0">
              <a:buNone/>
              <a:defRPr sz="685"/>
            </a:lvl8pPr>
            <a:lvl9pPr marL="2781067" indent="0">
              <a:buNone/>
              <a:defRPr sz="6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C7C8145-6E10-C64F-9B6D-CBC359D4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1639-1BD2-D643-89B4-084B5A82DF05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7DD103F-E6E2-4147-8C5B-6E7214C4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BA71500-C401-DB44-84F4-43E60AF6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A21ED-6E93-EB40-A07A-A7D6464921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725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257" y="5291773"/>
            <a:ext cx="3196590" cy="624724"/>
          </a:xfrm>
        </p:spPr>
        <p:txBody>
          <a:bodyPr anchor="b"/>
          <a:lstStyle>
            <a:lvl1pPr algn="l">
              <a:defRPr sz="152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257" y="675472"/>
            <a:ext cx="3196590" cy="4535805"/>
          </a:xfrm>
        </p:spPr>
        <p:txBody>
          <a:bodyPr rtlCol="0">
            <a:normAutofit/>
          </a:bodyPr>
          <a:lstStyle>
            <a:lvl1pPr marL="0" indent="0">
              <a:buNone/>
              <a:defRPr sz="2433"/>
            </a:lvl1pPr>
            <a:lvl2pPr marL="347633" indent="0">
              <a:buNone/>
              <a:defRPr sz="2129"/>
            </a:lvl2pPr>
            <a:lvl3pPr marL="695267" indent="0">
              <a:buNone/>
              <a:defRPr sz="1824"/>
            </a:lvl3pPr>
            <a:lvl4pPr marL="1042900" indent="0">
              <a:buNone/>
              <a:defRPr sz="1521"/>
            </a:lvl4pPr>
            <a:lvl5pPr marL="1390533" indent="0">
              <a:buNone/>
              <a:defRPr sz="1521"/>
            </a:lvl5pPr>
            <a:lvl6pPr marL="1738167" indent="0">
              <a:buNone/>
              <a:defRPr sz="1521"/>
            </a:lvl6pPr>
            <a:lvl7pPr marL="2085800" indent="0">
              <a:buNone/>
              <a:defRPr sz="1521"/>
            </a:lvl7pPr>
            <a:lvl8pPr marL="2433433" indent="0">
              <a:buNone/>
              <a:defRPr sz="1521"/>
            </a:lvl8pPr>
            <a:lvl9pPr marL="2781067" indent="0">
              <a:buNone/>
              <a:defRPr sz="1521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257" y="5916498"/>
            <a:ext cx="3196590" cy="887211"/>
          </a:xfrm>
        </p:spPr>
        <p:txBody>
          <a:bodyPr/>
          <a:lstStyle>
            <a:lvl1pPr marL="0" indent="0">
              <a:buNone/>
              <a:defRPr sz="1064"/>
            </a:lvl1pPr>
            <a:lvl2pPr marL="347633" indent="0">
              <a:buNone/>
              <a:defRPr sz="913"/>
            </a:lvl2pPr>
            <a:lvl3pPr marL="695267" indent="0">
              <a:buNone/>
              <a:defRPr sz="760"/>
            </a:lvl3pPr>
            <a:lvl4pPr marL="1042900" indent="0">
              <a:buNone/>
              <a:defRPr sz="685"/>
            </a:lvl4pPr>
            <a:lvl5pPr marL="1390533" indent="0">
              <a:buNone/>
              <a:defRPr sz="685"/>
            </a:lvl5pPr>
            <a:lvl6pPr marL="1738167" indent="0">
              <a:buNone/>
              <a:defRPr sz="685"/>
            </a:lvl6pPr>
            <a:lvl7pPr marL="2085800" indent="0">
              <a:buNone/>
              <a:defRPr sz="685"/>
            </a:lvl7pPr>
            <a:lvl8pPr marL="2433433" indent="0">
              <a:buNone/>
              <a:defRPr sz="685"/>
            </a:lvl8pPr>
            <a:lvl9pPr marL="2781067" indent="0">
              <a:buNone/>
              <a:defRPr sz="6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4349F3A-3766-2944-9822-2A56DF2A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6E9C-6140-CF44-9BF3-131230A5FB27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F6E6DE5-343A-BD4E-B945-C975E362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0228AE6-318D-9E41-88F3-8F960864B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B02B-3B44-1F48-AA0A-12325A46A4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85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DECC24A-EC8E-5149-AB51-B547BD8EFD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66383" y="302872"/>
            <a:ext cx="4794885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404438B-9124-7149-A34D-55002503AF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66383" y="1763926"/>
            <a:ext cx="4794885" cy="498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7B08F2-D139-794E-83F8-348E3DC94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6383" y="7007238"/>
            <a:ext cx="1243118" cy="402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18D922-D319-914A-8FE7-D275565262E6}" type="datetime1">
              <a:rPr lang="en-US" altLang="ja-JP"/>
              <a:t>6/15/2021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B17B0C-5202-0D4B-AC3D-9E68D5C57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0281" y="7007238"/>
            <a:ext cx="1687089" cy="402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C1FC94-3F2E-D244-8438-FCEADFDD1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84532" y="7256804"/>
            <a:ext cx="1243118" cy="22350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1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B1BBA5-D917-BF47-8883-B1015C0FC4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25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34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47633"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695267"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042900"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390533" algn="ctr" rtl="0" eaLnBrk="1" fontAlgn="base" hangingPunct="1">
        <a:spcBef>
          <a:spcPct val="0"/>
        </a:spcBef>
        <a:spcAft>
          <a:spcPct val="0"/>
        </a:spcAft>
        <a:defRPr kumimoji="1" sz="3346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60725" indent="-2607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33" kern="1200">
          <a:solidFill>
            <a:schemeClr val="tx1"/>
          </a:solidFill>
          <a:latin typeface="+mn-lt"/>
          <a:ea typeface="+mn-ea"/>
          <a:cs typeface="+mn-cs"/>
        </a:defRPr>
      </a:lvl1pPr>
      <a:lvl2pPr marL="564904" indent="-217271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29" kern="1200">
          <a:solidFill>
            <a:schemeClr val="tx1"/>
          </a:solidFill>
          <a:latin typeface="+mn-lt"/>
          <a:ea typeface="+mn-ea"/>
          <a:cs typeface="+mn-cs"/>
        </a:defRPr>
      </a:lvl2pPr>
      <a:lvl3pPr marL="869083" indent="-17381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216717" indent="-17381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4pPr>
      <a:lvl5pPr marL="1564350" indent="-17381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5pPr>
      <a:lvl6pPr marL="1911983" indent="-173817" algn="l" defTabSz="695267" rtl="0" eaLnBrk="1" latinLnBrk="0" hangingPunct="1">
        <a:spcBef>
          <a:spcPct val="20000"/>
        </a:spcBef>
        <a:buFont typeface="Arial" pitchFamily="34" charset="0"/>
        <a:buChar char="•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6pPr>
      <a:lvl7pPr marL="2259617" indent="-173817" algn="l" defTabSz="695267" rtl="0" eaLnBrk="1" latinLnBrk="0" hangingPunct="1">
        <a:spcBef>
          <a:spcPct val="20000"/>
        </a:spcBef>
        <a:buFont typeface="Arial" pitchFamily="34" charset="0"/>
        <a:buChar char="•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7pPr>
      <a:lvl8pPr marL="2607250" indent="-173817" algn="l" defTabSz="695267" rtl="0" eaLnBrk="1" latinLnBrk="0" hangingPunct="1">
        <a:spcBef>
          <a:spcPct val="20000"/>
        </a:spcBef>
        <a:buFont typeface="Arial" pitchFamily="34" charset="0"/>
        <a:buChar char="•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8pPr>
      <a:lvl9pPr marL="2954883" indent="-173817" algn="l" defTabSz="695267" rtl="0" eaLnBrk="1" latinLnBrk="0" hangingPunct="1">
        <a:spcBef>
          <a:spcPct val="20000"/>
        </a:spcBef>
        <a:buFont typeface="Arial" pitchFamily="34" charset="0"/>
        <a:buChar char="•"/>
        <a:defRPr kumimoji="1" sz="15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1pPr>
      <a:lvl2pPr marL="347633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2pPr>
      <a:lvl3pPr marL="695267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3pPr>
      <a:lvl4pPr marL="1042900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4pPr>
      <a:lvl5pPr marL="1390533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5pPr>
      <a:lvl6pPr marL="1738167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6pPr>
      <a:lvl7pPr marL="2085800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7pPr>
      <a:lvl8pPr marL="2433433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8pPr>
      <a:lvl9pPr marL="2781067" algn="l" defTabSz="695267" rtl="0" eaLnBrk="1" latinLnBrk="0" hangingPunct="1">
        <a:defRPr kumimoji="1" sz="13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正方形/長方形 7">
            <a:extLst>
              <a:ext uri="{FF2B5EF4-FFF2-40B4-BE49-F238E27FC236}">
                <a16:creationId xmlns:a16="http://schemas.microsoft.com/office/drawing/2014/main" id="{F255AB43-5FCA-C94B-BF70-2981C4499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780" y="6814610"/>
            <a:ext cx="732893" cy="42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37">
                <a:latin typeface="+mn-ea"/>
                <a:ea typeface="+mn-ea"/>
              </a:rPr>
              <a:t>名前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1E29E75-6014-9B45-B95F-C74575AD1FF9}"/>
              </a:ext>
            </a:extLst>
          </p:cNvPr>
          <p:cNvCxnSpPr/>
          <p:nvPr/>
        </p:nvCxnSpPr>
        <p:spPr>
          <a:xfrm>
            <a:off x="1619297" y="7196229"/>
            <a:ext cx="3380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68BABA-05A2-F349-B8B1-AE270A870F1E}"/>
              </a:ext>
            </a:extLst>
          </p:cNvPr>
          <p:cNvSpPr/>
          <p:nvPr/>
        </p:nvSpPr>
        <p:spPr>
          <a:xfrm>
            <a:off x="1459264" y="121263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佐渡ジオパーク学習モデルコース</a:t>
            </a:r>
            <a:endParaRPr lang="ja-JP" altLang="en-US">
              <a:solidFill>
                <a:schemeClr val="tx1">
                  <a:lumMod val="65000"/>
                  <a:lumOff val="35000"/>
                </a:schemeClr>
              </a:solidFill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12" name="正方形/長方形 7">
            <a:extLst>
              <a:ext uri="{FF2B5EF4-FFF2-40B4-BE49-F238E27FC236}">
                <a16:creationId xmlns:a16="http://schemas.microsoft.com/office/drawing/2014/main" id="{74C5805B-57CD-D84C-A25D-C87316C03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780" y="6355502"/>
            <a:ext cx="1242648" cy="30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74">
                <a:latin typeface="+mn-ea"/>
                <a:ea typeface="+mn-ea"/>
              </a:rPr>
              <a:t>学年・クラス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7942D51-6697-9245-9394-CB1EF595F7F8}"/>
              </a:ext>
            </a:extLst>
          </p:cNvPr>
          <p:cNvCxnSpPr/>
          <p:nvPr/>
        </p:nvCxnSpPr>
        <p:spPr>
          <a:xfrm>
            <a:off x="1619297" y="6700004"/>
            <a:ext cx="3380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615733-4C73-C246-8A51-4EFF060ACB87}"/>
              </a:ext>
            </a:extLst>
          </p:cNvPr>
          <p:cNvSpPr/>
          <p:nvPr/>
        </p:nvSpPr>
        <p:spPr>
          <a:xfrm>
            <a:off x="3946849" y="2189420"/>
            <a:ext cx="99848" cy="581772"/>
          </a:xfrm>
          <a:prstGeom prst="rect">
            <a:avLst/>
          </a:prstGeom>
          <a:solidFill>
            <a:srgbClr val="FEF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tIns="0" rIns="0" bIns="0" rtlCol="0" anchor="ctr"/>
          <a:lstStyle/>
          <a:p>
            <a:pPr algn="ctr"/>
            <a:r>
              <a:rPr lang="ja-JP" altLang="en-US" sz="534" dirty="0">
                <a:solidFill>
                  <a:srgbClr val="64613E"/>
                </a:solidFill>
                <a:latin typeface="+mn-ea"/>
              </a:rPr>
              <a:t>ゆうはくまち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4807F3-D8A0-984D-932D-21163E022F6A}"/>
              </a:ext>
            </a:extLst>
          </p:cNvPr>
          <p:cNvSpPr/>
          <p:nvPr/>
        </p:nvSpPr>
        <p:spPr bwMode="auto">
          <a:xfrm>
            <a:off x="2807429" y="3059757"/>
            <a:ext cx="288110" cy="203560"/>
          </a:xfrm>
          <a:prstGeom prst="rect">
            <a:avLst/>
          </a:prstGeom>
          <a:solidFill>
            <a:srgbClr val="F08104"/>
          </a:solidFill>
          <a:ln w="28575">
            <a:noFill/>
            <a:round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1" lang="en-US" altLang="ja-JP" sz="1200" b="1">
                <a:solidFill>
                  <a:schemeClr val="bg1"/>
                </a:solidFill>
                <a:ea typeface="+mn-ea"/>
                <a:cs typeface="Arial" panose="020B0604020202020204" pitchFamily="34" charset="0"/>
              </a:rPr>
              <a:t>20</a:t>
            </a:r>
            <a:endParaRPr kumimoji="1" lang="ja-JP" altLang="en-US" sz="1200" b="1">
              <a:solidFill>
                <a:schemeClr val="bg1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3098D5A-FBC1-486E-AA75-AA01328F45AD}"/>
              </a:ext>
            </a:extLst>
          </p:cNvPr>
          <p:cNvSpPr txBox="1"/>
          <p:nvPr/>
        </p:nvSpPr>
        <p:spPr>
          <a:xfrm>
            <a:off x="520420" y="3745543"/>
            <a:ext cx="3331368" cy="1292662"/>
          </a:xfrm>
          <a:prstGeom prst="rect">
            <a:avLst/>
          </a:prstGeom>
          <a:solidFill>
            <a:srgbClr val="EFEEEB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aseline="20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kumimoji="1" lang="ja-JP" altLang="en-US" sz="2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小判ができるまでの行程</a:t>
            </a:r>
            <a:endParaRPr kumimoji="1"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600" baseline="20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kumimoji="1" lang="ja-JP" altLang="en-US" sz="2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鉱山で金鉱石をすりつぶすため</a:t>
            </a:r>
            <a:endParaRPr kumimoji="1"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に使われた石うすについて</a:t>
            </a:r>
            <a:endParaRPr kumimoji="1"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600" baseline="20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kumimoji="1" lang="ja-JP" altLang="en-US" sz="2000" dirty="0">
                <a:solidFill>
                  <a:srgbClr val="E87707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人々の暮らしの中にある金銀山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04C4218-63F8-4E5E-BF0B-85EB5EE552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" y="675818"/>
            <a:ext cx="4885765" cy="540939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F5D893-26CF-4C5D-9F8E-D6AE3C90F0AF}"/>
              </a:ext>
            </a:extLst>
          </p:cNvPr>
          <p:cNvSpPr txBox="1"/>
          <p:nvPr/>
        </p:nvSpPr>
        <p:spPr>
          <a:xfrm>
            <a:off x="346865" y="2099388"/>
            <a:ext cx="461665" cy="10730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9ECC8A-AC66-4A69-8DE4-C9171AD9D148}"/>
              </a:ext>
            </a:extLst>
          </p:cNvPr>
          <p:cNvSpPr txBox="1"/>
          <p:nvPr/>
        </p:nvSpPr>
        <p:spPr>
          <a:xfrm>
            <a:off x="4345869" y="1986737"/>
            <a:ext cx="461665" cy="10730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219F7C2-4B8F-DD44-A663-64FE38778A2E}"/>
              </a:ext>
            </a:extLst>
          </p:cNvPr>
          <p:cNvSpPr/>
          <p:nvPr/>
        </p:nvSpPr>
        <p:spPr>
          <a:xfrm>
            <a:off x="4129869" y="2532776"/>
            <a:ext cx="216000" cy="3646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D665B6B-C4CE-F047-8EC0-DD14BBC52974}"/>
              </a:ext>
            </a:extLst>
          </p:cNvPr>
          <p:cNvSpPr/>
          <p:nvPr/>
        </p:nvSpPr>
        <p:spPr>
          <a:xfrm>
            <a:off x="808530" y="2553400"/>
            <a:ext cx="198857" cy="3234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357" y="3031008"/>
            <a:ext cx="400315" cy="21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2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1AD58-D0C5-D542-9ECA-A1B0AEDFA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メモ</a:t>
            </a:r>
          </a:p>
        </p:txBody>
      </p:sp>
      <p:sp>
        <p:nvSpPr>
          <p:cNvPr id="11266" name="スライド番号プレースホルダー 1">
            <a:extLst>
              <a:ext uri="{FF2B5EF4-FFF2-40B4-BE49-F238E27FC236}">
                <a16:creationId xmlns:a16="http://schemas.microsoft.com/office/drawing/2014/main" id="{169D1119-8901-D143-82A8-C28A67B9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39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4942" indent="-213439">
              <a:spcBef>
                <a:spcPct val="20000"/>
              </a:spcBef>
              <a:buFont typeface="Arial" panose="020B0604020202020204" pitchFamily="34" charset="0"/>
              <a:buChar char="–"/>
              <a:defRPr kumimoji="1" sz="209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3756" indent="-170752">
              <a:spcBef>
                <a:spcPct val="20000"/>
              </a:spcBef>
              <a:buFont typeface="Arial" panose="020B0604020202020204" pitchFamily="34" charset="0"/>
              <a:buChar char="•"/>
              <a:defRPr kumimoji="1" sz="17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195260" indent="-170752">
              <a:spcBef>
                <a:spcPct val="20000"/>
              </a:spcBef>
              <a:buFont typeface="Arial" panose="020B0604020202020204" pitchFamily="34" charset="0"/>
              <a:buChar char="–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36763" indent="-170752">
              <a:spcBef>
                <a:spcPct val="20000"/>
              </a:spcBef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78265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19769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61271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02774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12524-D17E-5E4B-94AA-606D485CB0A6}" type="slidenum">
              <a:rPr lang="ja-JP" altLang="en-US" sz="897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ja-JP" altLang="en-US" sz="897">
              <a:solidFill>
                <a:srgbClr val="898989"/>
              </a:solidFill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F422752-6466-4745-A381-24C840F6797F}"/>
              </a:ext>
            </a:extLst>
          </p:cNvPr>
          <p:cNvGraphicFramePr>
            <a:graphicFrameLocks noGrp="1"/>
          </p:cNvGraphicFramePr>
          <p:nvPr/>
        </p:nvGraphicFramePr>
        <p:xfrm>
          <a:off x="299977" y="1101404"/>
          <a:ext cx="4727698" cy="60818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27698">
                  <a:extLst>
                    <a:ext uri="{9D8B030D-6E8A-4147-A177-3AD203B41FA5}">
                      <a16:colId xmlns:a16="http://schemas.microsoft.com/office/drawing/2014/main" val="1896463360"/>
                    </a:ext>
                  </a:extLst>
                </a:gridCol>
              </a:tblGrid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934719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85814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231236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303145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986204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2828697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73299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764870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231703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50183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73573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368632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120652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417079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28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85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A2F7B-A9CC-2140-B723-08B9C09E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旅の思い出スクラップ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14CD985-E217-B64E-B2C9-3EE4A359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9482-7F31-6542-A7DD-3F4B6F7FD1D3}" type="slidenum">
              <a:rPr lang="ja-JP" altLang="en-US"/>
              <a:pPr/>
              <a:t>10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3953AB-3018-624C-8EA2-FAD1017F5D27}"/>
              </a:ext>
            </a:extLst>
          </p:cNvPr>
          <p:cNvSpPr/>
          <p:nvPr/>
        </p:nvSpPr>
        <p:spPr>
          <a:xfrm>
            <a:off x="259614" y="774850"/>
            <a:ext cx="4825562" cy="27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174" dirty="0">
                <a:latin typeface="+mn-ea"/>
                <a:ea typeface="+mn-ea"/>
              </a:rPr>
              <a:t>旅の記念に、チケットを貼ったり、スタンプを押したりしよう！</a:t>
            </a:r>
            <a:endParaRPr lang="en-US" altLang="ja-JP" sz="1174" dirty="0">
              <a:latin typeface="+mn-ea"/>
              <a:ea typeface="+mn-ea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CBFB492-D4E5-DB41-B7F6-46317114D21D}"/>
              </a:ext>
            </a:extLst>
          </p:cNvPr>
          <p:cNvGraphicFramePr>
            <a:graphicFrameLocks noGrp="1"/>
          </p:cNvGraphicFramePr>
          <p:nvPr/>
        </p:nvGraphicFramePr>
        <p:xfrm>
          <a:off x="332622" y="1101404"/>
          <a:ext cx="4662405" cy="65488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0827">
                  <a:extLst>
                    <a:ext uri="{9D8B030D-6E8A-4147-A177-3AD203B41FA5}">
                      <a16:colId xmlns:a16="http://schemas.microsoft.com/office/drawing/2014/main" val="1896463360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139783787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237061018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695600174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1132886482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198600909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257076691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397481744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1494011572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1126568051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4154408052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1726337820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966038168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47222807"/>
                    </a:ext>
                  </a:extLst>
                </a:gridCol>
                <a:gridCol w="310827">
                  <a:extLst>
                    <a:ext uri="{9D8B030D-6E8A-4147-A177-3AD203B41FA5}">
                      <a16:colId xmlns:a16="http://schemas.microsoft.com/office/drawing/2014/main" val="3657425330"/>
                    </a:ext>
                  </a:extLst>
                </a:gridCol>
              </a:tblGrid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347193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858142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312368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303145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986204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828697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732993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48703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317038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01832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735732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686328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206528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7079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280552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296229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33930"/>
                  </a:ext>
                </a:extLst>
              </a:tr>
              <a:tr h="357002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482630"/>
                  </a:ext>
                </a:extLst>
              </a:tr>
            </a:tbl>
          </a:graphicData>
        </a:graphic>
      </p:graphicFrame>
      <p:pic>
        <p:nvPicPr>
          <p:cNvPr id="9" name="図 8" descr="表示 が含まれている画像&#10;&#10;自動的に生成された説明">
            <a:extLst>
              <a:ext uri="{FF2B5EF4-FFF2-40B4-BE49-F238E27FC236}">
                <a16:creationId xmlns:a16="http://schemas.microsoft.com/office/drawing/2014/main" id="{D6AFAED1-F32D-3C43-9648-3F11715DC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9"/>
          <a:stretch/>
        </p:blipFill>
        <p:spPr>
          <a:xfrm>
            <a:off x="259614" y="6220946"/>
            <a:ext cx="1841475" cy="112776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140CD7D-4979-384C-A6F9-30D73BCCCE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5299" y="774850"/>
            <a:ext cx="704851" cy="79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8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BEE22-6B4A-0249-83B7-5B0F5439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/>
              <a:t>ルートマップ</a:t>
            </a:r>
          </a:p>
        </p:txBody>
      </p:sp>
      <p:sp>
        <p:nvSpPr>
          <p:cNvPr id="7170" name="スライド番号プレースホルダー 1">
            <a:extLst>
              <a:ext uri="{FF2B5EF4-FFF2-40B4-BE49-F238E27FC236}">
                <a16:creationId xmlns:a16="http://schemas.microsoft.com/office/drawing/2014/main" id="{0C5A67DD-A1F7-A04C-9796-16C02D8B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A4647-FF64-3A43-8521-CAEDA3268462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pic>
        <p:nvPicPr>
          <p:cNvPr id="16" name="図 2">
            <a:extLst>
              <a:ext uri="{FF2B5EF4-FFF2-40B4-BE49-F238E27FC236}">
                <a16:creationId xmlns:a16="http://schemas.microsoft.com/office/drawing/2014/main" id="{DE6C9089-92C7-F84C-B934-5D9D6F9A06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1" y="5736285"/>
            <a:ext cx="649332" cy="80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図 18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C4466A8D-641D-D349-A378-980B5EECD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4" y="6637262"/>
            <a:ext cx="2703133" cy="78611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01F54B8-39F2-8846-89B4-892036F9E07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851" y="812415"/>
            <a:ext cx="4759949" cy="4639371"/>
          </a:xfrm>
          <a:prstGeom prst="rect">
            <a:avLst/>
          </a:prstGeom>
        </p:spPr>
      </p:pic>
      <p:sp>
        <p:nvSpPr>
          <p:cNvPr id="9" name="グラフィックス 12">
            <a:extLst>
              <a:ext uri="{FF2B5EF4-FFF2-40B4-BE49-F238E27FC236}">
                <a16:creationId xmlns:a16="http://schemas.microsoft.com/office/drawing/2014/main" id="{0E27CDAC-BC94-CD41-86EB-12479E05BDDA}"/>
              </a:ext>
            </a:extLst>
          </p:cNvPr>
          <p:cNvSpPr/>
          <p:nvPr/>
        </p:nvSpPr>
        <p:spPr>
          <a:xfrm rot="13900301">
            <a:off x="2739751" y="5699400"/>
            <a:ext cx="1082021" cy="638625"/>
          </a:xfrm>
          <a:custGeom>
            <a:avLst/>
            <a:gdLst>
              <a:gd name="connsiteX0" fmla="*/ 891646 w 1163995"/>
              <a:gd name="connsiteY0" fmla="*/ 364541 h 555930"/>
              <a:gd name="connsiteX1" fmla="*/ -786 w 1163995"/>
              <a:gd name="connsiteY1" fmla="*/ 553645 h 555930"/>
              <a:gd name="connsiteX2" fmla="*/ 891646 w 1163995"/>
              <a:gd name="connsiteY2" fmla="*/ 174321 h 555930"/>
              <a:gd name="connsiteX3" fmla="*/ 891646 w 1163995"/>
              <a:gd name="connsiteY3" fmla="*/ -2286 h 555930"/>
              <a:gd name="connsiteX4" fmla="*/ 1163209 w 1163995"/>
              <a:gd name="connsiteY4" fmla="*/ 269442 h 555930"/>
              <a:gd name="connsiteX5" fmla="*/ 891646 w 1163995"/>
              <a:gd name="connsiteY5" fmla="*/ 541148 h 555930"/>
              <a:gd name="connsiteX6" fmla="*/ 891646 w 1163995"/>
              <a:gd name="connsiteY6" fmla="*/ 364541 h 555930"/>
              <a:gd name="connsiteX0" fmla="*/ 1077088 w 1348651"/>
              <a:gd name="connsiteY0" fmla="*/ 366827 h 543434"/>
              <a:gd name="connsiteX1" fmla="*/ 0 w 1348651"/>
              <a:gd name="connsiteY1" fmla="*/ 536401 h 543434"/>
              <a:gd name="connsiteX2" fmla="*/ 1077088 w 1348651"/>
              <a:gd name="connsiteY2" fmla="*/ 176607 h 543434"/>
              <a:gd name="connsiteX3" fmla="*/ 1077088 w 1348651"/>
              <a:gd name="connsiteY3" fmla="*/ 0 h 543434"/>
              <a:gd name="connsiteX4" fmla="*/ 1348651 w 1348651"/>
              <a:gd name="connsiteY4" fmla="*/ 271728 h 543434"/>
              <a:gd name="connsiteX5" fmla="*/ 1077088 w 1348651"/>
              <a:gd name="connsiteY5" fmla="*/ 543434 h 543434"/>
              <a:gd name="connsiteX6" fmla="*/ 1077088 w 1348651"/>
              <a:gd name="connsiteY6" fmla="*/ 366827 h 543434"/>
              <a:gd name="connsiteX0" fmla="*/ 665080 w 936643"/>
              <a:gd name="connsiteY0" fmla="*/ 366827 h 554303"/>
              <a:gd name="connsiteX1" fmla="*/ 0 w 936643"/>
              <a:gd name="connsiteY1" fmla="*/ 554303 h 554303"/>
              <a:gd name="connsiteX2" fmla="*/ 665080 w 936643"/>
              <a:gd name="connsiteY2" fmla="*/ 176607 h 554303"/>
              <a:gd name="connsiteX3" fmla="*/ 665080 w 936643"/>
              <a:gd name="connsiteY3" fmla="*/ 0 h 554303"/>
              <a:gd name="connsiteX4" fmla="*/ 936643 w 936643"/>
              <a:gd name="connsiteY4" fmla="*/ 271728 h 554303"/>
              <a:gd name="connsiteX5" fmla="*/ 665080 w 936643"/>
              <a:gd name="connsiteY5" fmla="*/ 543434 h 554303"/>
              <a:gd name="connsiteX6" fmla="*/ 665080 w 936643"/>
              <a:gd name="connsiteY6" fmla="*/ 366827 h 554303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  <a:gd name="connsiteX0" fmla="*/ 476701 w 748264"/>
              <a:gd name="connsiteY0" fmla="*/ 366827 h 549985"/>
              <a:gd name="connsiteX1" fmla="*/ 0 w 748264"/>
              <a:gd name="connsiteY1" fmla="*/ 549985 h 549985"/>
              <a:gd name="connsiteX2" fmla="*/ 476701 w 748264"/>
              <a:gd name="connsiteY2" fmla="*/ 176607 h 549985"/>
              <a:gd name="connsiteX3" fmla="*/ 476701 w 748264"/>
              <a:gd name="connsiteY3" fmla="*/ 0 h 549985"/>
              <a:gd name="connsiteX4" fmla="*/ 748264 w 748264"/>
              <a:gd name="connsiteY4" fmla="*/ 271728 h 549985"/>
              <a:gd name="connsiteX5" fmla="*/ 476701 w 748264"/>
              <a:gd name="connsiteY5" fmla="*/ 543434 h 549985"/>
              <a:gd name="connsiteX6" fmla="*/ 476701 w 748264"/>
              <a:gd name="connsiteY6" fmla="*/ 366827 h 54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264" h="549985">
                <a:moveTo>
                  <a:pt x="476701" y="366827"/>
                </a:moveTo>
                <a:cubicBezTo>
                  <a:pt x="74559" y="341683"/>
                  <a:pt x="69589" y="509739"/>
                  <a:pt x="0" y="549985"/>
                </a:cubicBezTo>
                <a:cubicBezTo>
                  <a:pt x="39565" y="483115"/>
                  <a:pt x="62178" y="239241"/>
                  <a:pt x="476701" y="176607"/>
                </a:cubicBezTo>
                <a:lnTo>
                  <a:pt x="476701" y="0"/>
                </a:lnTo>
                <a:lnTo>
                  <a:pt x="748264" y="271728"/>
                </a:lnTo>
                <a:lnTo>
                  <a:pt x="476701" y="543434"/>
                </a:lnTo>
                <a:lnTo>
                  <a:pt x="476701" y="36682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7856" cap="rnd">
            <a:noFill/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grpSp>
        <p:nvGrpSpPr>
          <p:cNvPr id="4" name="グラフィックス 6">
            <a:extLst>
              <a:ext uri="{FF2B5EF4-FFF2-40B4-BE49-F238E27FC236}">
                <a16:creationId xmlns:a16="http://schemas.microsoft.com/office/drawing/2014/main" id="{BB6449CD-CE55-0C49-A824-85BF4D7A99FB}"/>
              </a:ext>
            </a:extLst>
          </p:cNvPr>
          <p:cNvGrpSpPr/>
          <p:nvPr/>
        </p:nvGrpSpPr>
        <p:grpSpPr>
          <a:xfrm>
            <a:off x="3578248" y="5315890"/>
            <a:ext cx="1539100" cy="1954430"/>
            <a:chOff x="3578249" y="4924875"/>
            <a:chExt cx="1539100" cy="1954430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EBF5A27F-3A26-794B-B3A4-061AAA8CF2B7}"/>
                </a:ext>
              </a:extLst>
            </p:cNvPr>
            <p:cNvSpPr/>
            <p:nvPr/>
          </p:nvSpPr>
          <p:spPr>
            <a:xfrm>
              <a:off x="3797571" y="4924875"/>
              <a:ext cx="1245652" cy="1740682"/>
            </a:xfrm>
            <a:custGeom>
              <a:avLst/>
              <a:gdLst>
                <a:gd name="connsiteX0" fmla="*/ 96463 w 1245652"/>
                <a:gd name="connsiteY0" fmla="*/ 1594182 h 1740682"/>
                <a:gd name="connsiteX1" fmla="*/ 136832 w 1245652"/>
                <a:gd name="connsiteY1" fmla="*/ 1594853 h 1740682"/>
                <a:gd name="connsiteX2" fmla="*/ 220895 w 1245652"/>
                <a:gd name="connsiteY2" fmla="*/ 1552460 h 1740682"/>
                <a:gd name="connsiteX3" fmla="*/ 263905 w 1245652"/>
                <a:gd name="connsiteY3" fmla="*/ 1486236 h 1740682"/>
                <a:gd name="connsiteX4" fmla="*/ 283112 w 1245652"/>
                <a:gd name="connsiteY4" fmla="*/ 1416699 h 1740682"/>
                <a:gd name="connsiteX5" fmla="*/ 340690 w 1245652"/>
                <a:gd name="connsiteY5" fmla="*/ 1329271 h 1740682"/>
                <a:gd name="connsiteX6" fmla="*/ 424739 w 1245652"/>
                <a:gd name="connsiteY6" fmla="*/ 1276298 h 1740682"/>
                <a:gd name="connsiteX7" fmla="*/ 469746 w 1245652"/>
                <a:gd name="connsiteY7" fmla="*/ 1237217 h 1740682"/>
                <a:gd name="connsiteX8" fmla="*/ 482989 w 1245652"/>
                <a:gd name="connsiteY8" fmla="*/ 1170993 h 1740682"/>
                <a:gd name="connsiteX9" fmla="*/ 394302 w 1245652"/>
                <a:gd name="connsiteY9" fmla="*/ 1078939 h 1740682"/>
                <a:gd name="connsiteX10" fmla="*/ 328118 w 1245652"/>
                <a:gd name="connsiteY10" fmla="*/ 1090191 h 1740682"/>
                <a:gd name="connsiteX11" fmla="*/ 269199 w 1245652"/>
                <a:gd name="connsiteY11" fmla="*/ 1148476 h 1740682"/>
                <a:gd name="connsiteX12" fmla="*/ 238761 w 1245652"/>
                <a:gd name="connsiteY12" fmla="*/ 1178932 h 1740682"/>
                <a:gd name="connsiteX13" fmla="*/ 208100 w 1245652"/>
                <a:gd name="connsiteY13" fmla="*/ 1188521 h 1740682"/>
                <a:gd name="connsiteX14" fmla="*/ 181183 w 1245652"/>
                <a:gd name="connsiteY14" fmla="*/ 1170993 h 1740682"/>
                <a:gd name="connsiteX15" fmla="*/ 165286 w 1245652"/>
                <a:gd name="connsiteY15" fmla="*/ 1125959 h 1740682"/>
                <a:gd name="connsiteX16" fmla="*/ 175218 w 1245652"/>
                <a:gd name="connsiteY16" fmla="*/ 1008732 h 1740682"/>
                <a:gd name="connsiteX17" fmla="*/ 252660 w 1245652"/>
                <a:gd name="connsiteY17" fmla="*/ 810045 h 1740682"/>
                <a:gd name="connsiteX18" fmla="*/ 359883 w 1245652"/>
                <a:gd name="connsiteY18" fmla="*/ 690834 h 1740682"/>
                <a:gd name="connsiteX19" fmla="*/ 473057 w 1245652"/>
                <a:gd name="connsiteY19" fmla="*/ 568980 h 1740682"/>
                <a:gd name="connsiteX20" fmla="*/ 526012 w 1245652"/>
                <a:gd name="connsiteY20" fmla="*/ 498773 h 1740682"/>
                <a:gd name="connsiteX21" fmla="*/ 628598 w 1245652"/>
                <a:gd name="connsiteY21" fmla="*/ 423938 h 1740682"/>
                <a:gd name="connsiteX22" fmla="*/ 753030 w 1245652"/>
                <a:gd name="connsiteY22" fmla="*/ 357714 h 1740682"/>
                <a:gd name="connsiteX23" fmla="*/ 991307 w 1245652"/>
                <a:gd name="connsiteY23" fmla="*/ 145792 h 1740682"/>
                <a:gd name="connsiteX24" fmla="*/ 1068078 w 1245652"/>
                <a:gd name="connsiteY24" fmla="*/ 56379 h 1740682"/>
                <a:gd name="connsiteX25" fmla="*/ 1160076 w 1245652"/>
                <a:gd name="connsiteY25" fmla="*/ 2078 h 1740682"/>
                <a:gd name="connsiteX26" fmla="*/ 1204426 w 1245652"/>
                <a:gd name="connsiteY26" fmla="*/ 2078 h 1740682"/>
                <a:gd name="connsiteX27" fmla="*/ 1246123 w 1245652"/>
                <a:gd name="connsiteY27" fmla="*/ 51082 h 1740682"/>
                <a:gd name="connsiteX28" fmla="*/ 1228257 w 1245652"/>
                <a:gd name="connsiteY28" fmla="*/ 138495 h 1740682"/>
                <a:gd name="connsiteX29" fmla="*/ 1177285 w 1245652"/>
                <a:gd name="connsiteY29" fmla="*/ 270958 h 1740682"/>
                <a:gd name="connsiteX30" fmla="*/ 1091909 w 1245652"/>
                <a:gd name="connsiteY30" fmla="*/ 466331 h 1740682"/>
                <a:gd name="connsiteX31" fmla="*/ 1029693 w 1245652"/>
                <a:gd name="connsiteY31" fmla="*/ 573621 h 1740682"/>
                <a:gd name="connsiteX32" fmla="*/ 963509 w 1245652"/>
                <a:gd name="connsiteY32" fmla="*/ 648455 h 1740682"/>
                <a:gd name="connsiteX33" fmla="*/ 870185 w 1245652"/>
                <a:gd name="connsiteY33" fmla="*/ 765682 h 1740682"/>
                <a:gd name="connsiteX34" fmla="*/ 835110 w 1245652"/>
                <a:gd name="connsiteY34" fmla="*/ 827265 h 1740682"/>
                <a:gd name="connsiteX35" fmla="*/ 827818 w 1245652"/>
                <a:gd name="connsiteY35" fmla="*/ 861048 h 1740682"/>
                <a:gd name="connsiteX36" fmla="*/ 851649 w 1245652"/>
                <a:gd name="connsiteY36" fmla="*/ 906083 h 1740682"/>
                <a:gd name="connsiteX37" fmla="*/ 1004535 w 1245652"/>
                <a:gd name="connsiteY37" fmla="*/ 933227 h 1740682"/>
                <a:gd name="connsiteX38" fmla="*/ 1123674 w 1245652"/>
                <a:gd name="connsiteY38" fmla="*/ 899458 h 1740682"/>
                <a:gd name="connsiteX39" fmla="*/ 1159419 w 1245652"/>
                <a:gd name="connsiteY39" fmla="*/ 893489 h 1740682"/>
                <a:gd name="connsiteX40" fmla="*/ 1195654 w 1245652"/>
                <a:gd name="connsiteY40" fmla="*/ 905048 h 1740682"/>
                <a:gd name="connsiteX41" fmla="*/ 1211047 w 1245652"/>
                <a:gd name="connsiteY41" fmla="*/ 939852 h 1740682"/>
                <a:gd name="connsiteX42" fmla="*/ 1202443 w 1245652"/>
                <a:gd name="connsiteY42" fmla="*/ 998137 h 1740682"/>
                <a:gd name="connsiteX43" fmla="*/ 1171335 w 1245652"/>
                <a:gd name="connsiteY43" fmla="*/ 1050454 h 1740682"/>
                <a:gd name="connsiteX44" fmla="*/ 1015794 w 1245652"/>
                <a:gd name="connsiteY44" fmla="*/ 1261719 h 1740682"/>
                <a:gd name="connsiteX45" fmla="*/ 911225 w 1245652"/>
                <a:gd name="connsiteY45" fmla="*/ 1383587 h 1740682"/>
                <a:gd name="connsiteX46" fmla="*/ 758324 w 1245652"/>
                <a:gd name="connsiteY46" fmla="*/ 1491533 h 1740682"/>
                <a:gd name="connsiteX47" fmla="*/ 659706 w 1245652"/>
                <a:gd name="connsiteY47" fmla="*/ 1538552 h 1740682"/>
                <a:gd name="connsiteX48" fmla="*/ 566381 w 1245652"/>
                <a:gd name="connsiteY48" fmla="*/ 1604777 h 1740682"/>
                <a:gd name="connsiteX49" fmla="*/ 376422 w 1245652"/>
                <a:gd name="connsiteY49" fmla="*/ 1694189 h 1740682"/>
                <a:gd name="connsiteX50" fmla="*/ 259281 w 1245652"/>
                <a:gd name="connsiteY50" fmla="*/ 1727301 h 1740682"/>
                <a:gd name="connsiteX51" fmla="*/ 152058 w 1245652"/>
                <a:gd name="connsiteY51" fmla="*/ 1741208 h 1740682"/>
                <a:gd name="connsiteX52" fmla="*/ 30936 w 1245652"/>
                <a:gd name="connsiteY52" fmla="*/ 1698829 h 1740682"/>
                <a:gd name="connsiteX53" fmla="*/ 1811 w 1245652"/>
                <a:gd name="connsiteY53" fmla="*/ 1650482 h 1740682"/>
                <a:gd name="connsiteX54" fmla="*/ 8418 w 1245652"/>
                <a:gd name="connsiteY54" fmla="*/ 1613736 h 1740682"/>
                <a:gd name="connsiteX55" fmla="*/ 40197 w 1245652"/>
                <a:gd name="connsiteY55" fmla="*/ 1594182 h 1740682"/>
                <a:gd name="connsiteX56" fmla="*/ 96463 w 1245652"/>
                <a:gd name="connsiteY56" fmla="*/ 1590212 h 1740682"/>
                <a:gd name="connsiteX57" fmla="*/ 96463 w 1245652"/>
                <a:gd name="connsiteY57" fmla="*/ 1594182 h 1740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245652" h="1740682">
                  <a:moveTo>
                    <a:pt x="96463" y="1594182"/>
                  </a:moveTo>
                  <a:cubicBezTo>
                    <a:pt x="111018" y="1594182"/>
                    <a:pt x="125573" y="1594853"/>
                    <a:pt x="136832" y="1594853"/>
                  </a:cubicBezTo>
                  <a:cubicBezTo>
                    <a:pt x="169100" y="1591498"/>
                    <a:pt x="199006" y="1576417"/>
                    <a:pt x="220895" y="1552460"/>
                  </a:cubicBezTo>
                  <a:cubicBezTo>
                    <a:pt x="240619" y="1534401"/>
                    <a:pt x="255426" y="1511604"/>
                    <a:pt x="263905" y="1486236"/>
                  </a:cubicBezTo>
                  <a:cubicBezTo>
                    <a:pt x="272607" y="1463746"/>
                    <a:pt x="279047" y="1440460"/>
                    <a:pt x="283112" y="1416699"/>
                  </a:cubicBezTo>
                  <a:cubicBezTo>
                    <a:pt x="288434" y="1380470"/>
                    <a:pt x="309526" y="1348462"/>
                    <a:pt x="340690" y="1329271"/>
                  </a:cubicBezTo>
                  <a:cubicBezTo>
                    <a:pt x="368488" y="1311395"/>
                    <a:pt x="397612" y="1294832"/>
                    <a:pt x="424739" y="1276298"/>
                  </a:cubicBezTo>
                  <a:cubicBezTo>
                    <a:pt x="440803" y="1264529"/>
                    <a:pt x="455862" y="1251460"/>
                    <a:pt x="469746" y="1237217"/>
                  </a:cubicBezTo>
                  <a:cubicBezTo>
                    <a:pt x="487277" y="1219927"/>
                    <a:pt x="492515" y="1193692"/>
                    <a:pt x="482989" y="1170993"/>
                  </a:cubicBezTo>
                  <a:cubicBezTo>
                    <a:pt x="469718" y="1127943"/>
                    <a:pt x="436808" y="1093769"/>
                    <a:pt x="394302" y="1078939"/>
                  </a:cubicBezTo>
                  <a:cubicBezTo>
                    <a:pt x="371659" y="1072719"/>
                    <a:pt x="347423" y="1076829"/>
                    <a:pt x="328118" y="1090191"/>
                  </a:cubicBezTo>
                  <a:cubicBezTo>
                    <a:pt x="305168" y="1105957"/>
                    <a:pt x="285221" y="1125693"/>
                    <a:pt x="269199" y="1148476"/>
                  </a:cubicBezTo>
                  <a:cubicBezTo>
                    <a:pt x="260245" y="1159756"/>
                    <a:pt x="250034" y="1169973"/>
                    <a:pt x="238761" y="1178932"/>
                  </a:cubicBezTo>
                  <a:cubicBezTo>
                    <a:pt x="230478" y="1186536"/>
                    <a:pt x="219233" y="1190058"/>
                    <a:pt x="208100" y="1188521"/>
                  </a:cubicBezTo>
                  <a:cubicBezTo>
                    <a:pt x="196967" y="1186983"/>
                    <a:pt x="187091" y="1180554"/>
                    <a:pt x="181183" y="1170993"/>
                  </a:cubicBezTo>
                  <a:cubicBezTo>
                    <a:pt x="171935" y="1157687"/>
                    <a:pt x="166446" y="1142116"/>
                    <a:pt x="165286" y="1125959"/>
                  </a:cubicBezTo>
                  <a:cubicBezTo>
                    <a:pt x="162604" y="1086599"/>
                    <a:pt x="165957" y="1047071"/>
                    <a:pt x="175218" y="1008732"/>
                  </a:cubicBezTo>
                  <a:cubicBezTo>
                    <a:pt x="188977" y="938412"/>
                    <a:pt x="215210" y="871126"/>
                    <a:pt x="252660" y="810045"/>
                  </a:cubicBezTo>
                  <a:cubicBezTo>
                    <a:pt x="280849" y="764116"/>
                    <a:pt x="317195" y="723722"/>
                    <a:pt x="359883" y="690834"/>
                  </a:cubicBezTo>
                  <a:cubicBezTo>
                    <a:pt x="402920" y="655499"/>
                    <a:pt x="440985" y="614518"/>
                    <a:pt x="473057" y="568980"/>
                  </a:cubicBezTo>
                  <a:cubicBezTo>
                    <a:pt x="490937" y="545806"/>
                    <a:pt x="506819" y="521290"/>
                    <a:pt x="526012" y="498773"/>
                  </a:cubicBezTo>
                  <a:cubicBezTo>
                    <a:pt x="555053" y="467436"/>
                    <a:pt x="589891" y="442025"/>
                    <a:pt x="628598" y="423938"/>
                  </a:cubicBezTo>
                  <a:cubicBezTo>
                    <a:pt x="669638" y="402749"/>
                    <a:pt x="713317" y="382887"/>
                    <a:pt x="753030" y="357714"/>
                  </a:cubicBezTo>
                  <a:cubicBezTo>
                    <a:pt x="843854" y="301065"/>
                    <a:pt x="924425" y="229403"/>
                    <a:pt x="991307" y="145792"/>
                  </a:cubicBezTo>
                  <a:cubicBezTo>
                    <a:pt x="1015794" y="114664"/>
                    <a:pt x="1040938" y="84851"/>
                    <a:pt x="1068078" y="56379"/>
                  </a:cubicBezTo>
                  <a:cubicBezTo>
                    <a:pt x="1092524" y="29347"/>
                    <a:pt x="1124610" y="10408"/>
                    <a:pt x="1160076" y="2078"/>
                  </a:cubicBezTo>
                  <a:cubicBezTo>
                    <a:pt x="1174799" y="93"/>
                    <a:pt x="1189717" y="93"/>
                    <a:pt x="1204426" y="2078"/>
                  </a:cubicBezTo>
                  <a:cubicBezTo>
                    <a:pt x="1234878" y="4063"/>
                    <a:pt x="1246123" y="20612"/>
                    <a:pt x="1246123" y="51082"/>
                  </a:cubicBezTo>
                  <a:cubicBezTo>
                    <a:pt x="1244195" y="80909"/>
                    <a:pt x="1238189" y="110317"/>
                    <a:pt x="1228257" y="138495"/>
                  </a:cubicBezTo>
                  <a:cubicBezTo>
                    <a:pt x="1211704" y="184201"/>
                    <a:pt x="1193838" y="227251"/>
                    <a:pt x="1177285" y="270958"/>
                  </a:cubicBezTo>
                  <a:cubicBezTo>
                    <a:pt x="1152114" y="337461"/>
                    <a:pt x="1123618" y="402679"/>
                    <a:pt x="1091909" y="466331"/>
                  </a:cubicBezTo>
                  <a:cubicBezTo>
                    <a:pt x="1075216" y="504293"/>
                    <a:pt x="1054348" y="540271"/>
                    <a:pt x="1029693" y="573621"/>
                  </a:cubicBezTo>
                  <a:cubicBezTo>
                    <a:pt x="1007189" y="598780"/>
                    <a:pt x="986013" y="623953"/>
                    <a:pt x="963509" y="648455"/>
                  </a:cubicBezTo>
                  <a:cubicBezTo>
                    <a:pt x="929091" y="684767"/>
                    <a:pt x="897871" y="723988"/>
                    <a:pt x="870185" y="765682"/>
                  </a:cubicBezTo>
                  <a:cubicBezTo>
                    <a:pt x="857222" y="785459"/>
                    <a:pt x="845502" y="806020"/>
                    <a:pt x="835110" y="827265"/>
                  </a:cubicBezTo>
                  <a:cubicBezTo>
                    <a:pt x="830975" y="838098"/>
                    <a:pt x="828517" y="849475"/>
                    <a:pt x="827818" y="861048"/>
                  </a:cubicBezTo>
                  <a:cubicBezTo>
                    <a:pt x="825695" y="879540"/>
                    <a:pt x="835166" y="897445"/>
                    <a:pt x="851649" y="906083"/>
                  </a:cubicBezTo>
                  <a:cubicBezTo>
                    <a:pt x="896823" y="935519"/>
                    <a:pt x="952013" y="945317"/>
                    <a:pt x="1004535" y="933227"/>
                  </a:cubicBezTo>
                  <a:cubicBezTo>
                    <a:pt x="1044877" y="924309"/>
                    <a:pt x="1084659" y="913030"/>
                    <a:pt x="1123674" y="899458"/>
                  </a:cubicBezTo>
                  <a:cubicBezTo>
                    <a:pt x="1135170" y="895488"/>
                    <a:pt x="1147253" y="893475"/>
                    <a:pt x="1159419" y="893489"/>
                  </a:cubicBezTo>
                  <a:cubicBezTo>
                    <a:pt x="1172592" y="891980"/>
                    <a:pt x="1185792" y="896187"/>
                    <a:pt x="1195654" y="905048"/>
                  </a:cubicBezTo>
                  <a:cubicBezTo>
                    <a:pt x="1205530" y="913910"/>
                    <a:pt x="1211131" y="926587"/>
                    <a:pt x="1211047" y="939852"/>
                  </a:cubicBezTo>
                  <a:cubicBezTo>
                    <a:pt x="1212472" y="959672"/>
                    <a:pt x="1209539" y="979575"/>
                    <a:pt x="1202443" y="998137"/>
                  </a:cubicBezTo>
                  <a:cubicBezTo>
                    <a:pt x="1195067" y="1017188"/>
                    <a:pt x="1184549" y="1034883"/>
                    <a:pt x="1171335" y="1050454"/>
                  </a:cubicBezTo>
                  <a:cubicBezTo>
                    <a:pt x="1119707" y="1120661"/>
                    <a:pt x="1068749" y="1195495"/>
                    <a:pt x="1015794" y="1261719"/>
                  </a:cubicBezTo>
                  <a:cubicBezTo>
                    <a:pt x="983079" y="1304140"/>
                    <a:pt x="948172" y="1344814"/>
                    <a:pt x="911225" y="1383587"/>
                  </a:cubicBezTo>
                  <a:cubicBezTo>
                    <a:pt x="866344" y="1427517"/>
                    <a:pt x="814730" y="1463956"/>
                    <a:pt x="758324" y="1491533"/>
                  </a:cubicBezTo>
                  <a:cubicBezTo>
                    <a:pt x="725889" y="1508753"/>
                    <a:pt x="692797" y="1523988"/>
                    <a:pt x="659706" y="1538552"/>
                  </a:cubicBezTo>
                  <a:cubicBezTo>
                    <a:pt x="625441" y="1555800"/>
                    <a:pt x="593983" y="1578122"/>
                    <a:pt x="566381" y="1604777"/>
                  </a:cubicBezTo>
                  <a:cubicBezTo>
                    <a:pt x="511331" y="1649685"/>
                    <a:pt x="446097" y="1680379"/>
                    <a:pt x="376422" y="1694189"/>
                  </a:cubicBezTo>
                  <a:cubicBezTo>
                    <a:pt x="336709" y="1703456"/>
                    <a:pt x="298323" y="1716706"/>
                    <a:pt x="259281" y="1727301"/>
                  </a:cubicBezTo>
                  <a:cubicBezTo>
                    <a:pt x="224290" y="1736554"/>
                    <a:pt x="188251" y="1741236"/>
                    <a:pt x="152058" y="1741208"/>
                  </a:cubicBezTo>
                  <a:cubicBezTo>
                    <a:pt x="107861" y="1742382"/>
                    <a:pt x="64768" y="1727301"/>
                    <a:pt x="30936" y="1698829"/>
                  </a:cubicBezTo>
                  <a:cubicBezTo>
                    <a:pt x="16031" y="1686473"/>
                    <a:pt x="5765" y="1669435"/>
                    <a:pt x="1811" y="1650482"/>
                  </a:cubicBezTo>
                  <a:cubicBezTo>
                    <a:pt x="-1318" y="1637847"/>
                    <a:pt x="1085" y="1624484"/>
                    <a:pt x="8418" y="1613736"/>
                  </a:cubicBezTo>
                  <a:cubicBezTo>
                    <a:pt x="15752" y="1602987"/>
                    <a:pt x="27304" y="1595873"/>
                    <a:pt x="40197" y="1594182"/>
                  </a:cubicBezTo>
                  <a:cubicBezTo>
                    <a:pt x="58873" y="1591848"/>
                    <a:pt x="77647" y="1590520"/>
                    <a:pt x="96463" y="1590212"/>
                  </a:cubicBezTo>
                  <a:lnTo>
                    <a:pt x="96463" y="1594182"/>
                  </a:lnTo>
                  <a:close/>
                </a:path>
              </a:pathLst>
            </a:custGeom>
            <a:solidFill>
              <a:srgbClr val="408B45"/>
            </a:solidFill>
            <a:ln w="13923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23CCCC1-FEA2-014E-B6EC-D03082371A09}"/>
                </a:ext>
              </a:extLst>
            </p:cNvPr>
            <p:cNvSpPr/>
            <p:nvPr/>
          </p:nvSpPr>
          <p:spPr>
            <a:xfrm>
              <a:off x="4559870" y="5795224"/>
              <a:ext cx="78429" cy="78478"/>
            </a:xfrm>
            <a:custGeom>
              <a:avLst/>
              <a:gdLst>
                <a:gd name="connsiteX0" fmla="*/ 78150 w 78429"/>
                <a:gd name="connsiteY0" fmla="*/ 38880 h 78478"/>
                <a:gd name="connsiteX1" fmla="*/ 38935 w 78429"/>
                <a:gd name="connsiteY1" fmla="*/ 78119 h 78478"/>
                <a:gd name="connsiteX2" fmla="*/ -280 w 78429"/>
                <a:gd name="connsiteY2" fmla="*/ 38880 h 78478"/>
                <a:gd name="connsiteX3" fmla="*/ 38935 w 78429"/>
                <a:gd name="connsiteY3" fmla="*/ -359 h 78478"/>
                <a:gd name="connsiteX4" fmla="*/ 78150 w 78429"/>
                <a:gd name="connsiteY4" fmla="*/ 38880 h 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9" h="78478">
                  <a:moveTo>
                    <a:pt x="78150" y="38880"/>
                  </a:moveTo>
                  <a:cubicBezTo>
                    <a:pt x="78150" y="60551"/>
                    <a:pt x="60593" y="78119"/>
                    <a:pt x="38935" y="78119"/>
                  </a:cubicBezTo>
                  <a:cubicBezTo>
                    <a:pt x="17277" y="78119"/>
                    <a:pt x="-280" y="60551"/>
                    <a:pt x="-280" y="38880"/>
                  </a:cubicBezTo>
                  <a:cubicBezTo>
                    <a:pt x="-280" y="17209"/>
                    <a:pt x="17277" y="-359"/>
                    <a:pt x="38935" y="-359"/>
                  </a:cubicBezTo>
                  <a:cubicBezTo>
                    <a:pt x="60593" y="-359"/>
                    <a:pt x="78150" y="17209"/>
                    <a:pt x="78150" y="38880"/>
                  </a:cubicBezTo>
                  <a:close/>
                </a:path>
              </a:pathLst>
            </a:custGeom>
            <a:solidFill>
              <a:srgbClr val="FFFFFF"/>
            </a:solidFill>
            <a:ln w="946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3798498C-BBF8-3C4E-9B22-7CB3B5B051B3}"/>
                </a:ext>
              </a:extLst>
            </p:cNvPr>
            <p:cNvSpPr/>
            <p:nvPr/>
          </p:nvSpPr>
          <p:spPr>
            <a:xfrm>
              <a:off x="3947162" y="5873702"/>
              <a:ext cx="78429" cy="78478"/>
            </a:xfrm>
            <a:custGeom>
              <a:avLst/>
              <a:gdLst>
                <a:gd name="connsiteX0" fmla="*/ 77612 w 78429"/>
                <a:gd name="connsiteY0" fmla="*/ 38949 h 78478"/>
                <a:gd name="connsiteX1" fmla="*/ 38397 w 78429"/>
                <a:gd name="connsiteY1" fmla="*/ 78188 h 78478"/>
                <a:gd name="connsiteX2" fmla="*/ -818 w 78429"/>
                <a:gd name="connsiteY2" fmla="*/ 38949 h 78478"/>
                <a:gd name="connsiteX3" fmla="*/ 38397 w 78429"/>
                <a:gd name="connsiteY3" fmla="*/ -290 h 78478"/>
                <a:gd name="connsiteX4" fmla="*/ 77612 w 78429"/>
                <a:gd name="connsiteY4" fmla="*/ 38949 h 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9" h="78478">
                  <a:moveTo>
                    <a:pt x="77612" y="38949"/>
                  </a:moveTo>
                  <a:cubicBezTo>
                    <a:pt x="77612" y="60620"/>
                    <a:pt x="60055" y="78188"/>
                    <a:pt x="38397" y="78188"/>
                  </a:cubicBezTo>
                  <a:cubicBezTo>
                    <a:pt x="16739" y="78188"/>
                    <a:pt x="-818" y="60620"/>
                    <a:pt x="-818" y="38949"/>
                  </a:cubicBezTo>
                  <a:cubicBezTo>
                    <a:pt x="-818" y="17278"/>
                    <a:pt x="16739" y="-290"/>
                    <a:pt x="38397" y="-290"/>
                  </a:cubicBezTo>
                  <a:cubicBezTo>
                    <a:pt x="60055" y="-290"/>
                    <a:pt x="77612" y="17277"/>
                    <a:pt x="77612" y="38949"/>
                  </a:cubicBezTo>
                  <a:close/>
                </a:path>
              </a:pathLst>
            </a:custGeom>
            <a:solidFill>
              <a:srgbClr val="FFFFFF"/>
            </a:solidFill>
            <a:ln w="946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6BA8B952-6138-FF4A-8043-59E219EE12A1}"/>
                </a:ext>
              </a:extLst>
            </p:cNvPr>
            <p:cNvSpPr/>
            <p:nvPr/>
          </p:nvSpPr>
          <p:spPr>
            <a:xfrm>
              <a:off x="4104022" y="6540455"/>
              <a:ext cx="78429" cy="78478"/>
            </a:xfrm>
            <a:custGeom>
              <a:avLst/>
              <a:gdLst>
                <a:gd name="connsiteX0" fmla="*/ 77750 w 78429"/>
                <a:gd name="connsiteY0" fmla="*/ 39534 h 78478"/>
                <a:gd name="connsiteX1" fmla="*/ 38535 w 78429"/>
                <a:gd name="connsiteY1" fmla="*/ 78773 h 78478"/>
                <a:gd name="connsiteX2" fmla="*/ -680 w 78429"/>
                <a:gd name="connsiteY2" fmla="*/ 39534 h 78478"/>
                <a:gd name="connsiteX3" fmla="*/ 38535 w 78429"/>
                <a:gd name="connsiteY3" fmla="*/ 295 h 78478"/>
                <a:gd name="connsiteX4" fmla="*/ 77750 w 78429"/>
                <a:gd name="connsiteY4" fmla="*/ 39534 h 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9" h="78478">
                  <a:moveTo>
                    <a:pt x="77750" y="39534"/>
                  </a:moveTo>
                  <a:cubicBezTo>
                    <a:pt x="77750" y="61205"/>
                    <a:pt x="60193" y="78773"/>
                    <a:pt x="38535" y="78773"/>
                  </a:cubicBezTo>
                  <a:cubicBezTo>
                    <a:pt x="16877" y="78773"/>
                    <a:pt x="-680" y="61205"/>
                    <a:pt x="-680" y="39534"/>
                  </a:cubicBezTo>
                  <a:cubicBezTo>
                    <a:pt x="-680" y="17863"/>
                    <a:pt x="16877" y="295"/>
                    <a:pt x="38535" y="295"/>
                  </a:cubicBezTo>
                  <a:cubicBezTo>
                    <a:pt x="60193" y="295"/>
                    <a:pt x="77750" y="17863"/>
                    <a:pt x="77750" y="39534"/>
                  </a:cubicBezTo>
                  <a:close/>
                </a:path>
              </a:pathLst>
            </a:custGeom>
            <a:solidFill>
              <a:srgbClr val="FFFFFF"/>
            </a:solidFill>
            <a:ln w="946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4886FB-5E64-E245-8C87-57C44432F8A8}"/>
                </a:ext>
              </a:extLst>
            </p:cNvPr>
            <p:cNvSpPr txBox="1"/>
            <p:nvPr/>
          </p:nvSpPr>
          <p:spPr>
            <a:xfrm>
              <a:off x="4605670" y="5605196"/>
              <a:ext cx="511679" cy="288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74" spc="0" baseline="0">
                  <a:solidFill>
                    <a:srgbClr val="0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HiraKakuProN-W3"/>
                  <a:rtl val="0"/>
                </a:rPr>
                <a:t>両津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37BFD491-5760-9F46-88D4-3B109BD8316D}"/>
                </a:ext>
              </a:extLst>
            </p:cNvPr>
            <p:cNvSpPr txBox="1"/>
            <p:nvPr/>
          </p:nvSpPr>
          <p:spPr>
            <a:xfrm>
              <a:off x="3578249" y="5478084"/>
              <a:ext cx="511679" cy="288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74" spc="0" baseline="0">
                  <a:solidFill>
                    <a:srgbClr val="0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HiraKakuProN-W3"/>
                  <a:rtl val="0"/>
                </a:rPr>
                <a:t>相川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12FF9F7-F8C1-554D-87CD-4824316DBD1E}"/>
                </a:ext>
              </a:extLst>
            </p:cNvPr>
            <p:cNvSpPr txBox="1"/>
            <p:nvPr/>
          </p:nvSpPr>
          <p:spPr>
            <a:xfrm>
              <a:off x="4151914" y="6590893"/>
              <a:ext cx="511679" cy="288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74" spc="0" baseline="0">
                  <a:solidFill>
                    <a:srgbClr val="0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HiraKakuProN-W3"/>
                  <a:rtl val="0"/>
                </a:rPr>
                <a:t>小木</a:t>
              </a:r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9F88DC-6984-2344-A3FA-3BEAB4586501}"/>
              </a:ext>
            </a:extLst>
          </p:cNvPr>
          <p:cNvSpPr/>
          <p:nvPr/>
        </p:nvSpPr>
        <p:spPr bwMode="auto">
          <a:xfrm>
            <a:off x="3902528" y="6217870"/>
            <a:ext cx="201493" cy="157566"/>
          </a:xfrm>
          <a:prstGeom prst="rect">
            <a:avLst/>
          </a:prstGeom>
          <a:noFill/>
          <a:ln w="22225">
            <a:solidFill>
              <a:schemeClr val="accent6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892" tIns="82419" rIns="109892" bIns="82419" rtlCol="0" anchor="ctr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1" lang="ja-JP" altLang="en-US" sz="1374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62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6A27145B-C567-7544-BCA5-A634ED6D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        日程表</a:t>
            </a:r>
          </a:p>
        </p:txBody>
      </p:sp>
      <p:sp>
        <p:nvSpPr>
          <p:cNvPr id="5122" name="スライド番号プレースホルダー 3">
            <a:extLst>
              <a:ext uri="{FF2B5EF4-FFF2-40B4-BE49-F238E27FC236}">
                <a16:creationId xmlns:a16="http://schemas.microsoft.com/office/drawing/2014/main" id="{82727487-5F53-0242-9AF3-5F5F92A9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D25DC8-B156-5749-9E46-694DDBB0C1DD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D826FA7-6195-0C42-A50C-0665CE2A8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59421"/>
              </p:ext>
            </p:extLst>
          </p:nvPr>
        </p:nvGraphicFramePr>
        <p:xfrm>
          <a:off x="414691" y="826555"/>
          <a:ext cx="4498267" cy="61936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6466">
                  <a:extLst>
                    <a:ext uri="{9D8B030D-6E8A-4147-A177-3AD203B41FA5}">
                      <a16:colId xmlns:a16="http://schemas.microsoft.com/office/drawing/2014/main" val="493585317"/>
                    </a:ext>
                  </a:extLst>
                </a:gridCol>
                <a:gridCol w="3681801">
                  <a:extLst>
                    <a:ext uri="{9D8B030D-6E8A-4147-A177-3AD203B41FA5}">
                      <a16:colId xmlns:a16="http://schemas.microsoft.com/office/drawing/2014/main" val="2925981803"/>
                    </a:ext>
                  </a:extLst>
                </a:gridCol>
              </a:tblGrid>
              <a:tr h="1375441">
                <a:tc>
                  <a:txBody>
                    <a:bodyPr/>
                    <a:lstStyle/>
                    <a:p>
                      <a:r>
                        <a:rPr kumimoji="1" lang="en-US" altLang="ja-JP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50</a:t>
                      </a:r>
                      <a:r>
                        <a:rPr kumimoji="1" lang="ja-JP" altLang="en-US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分</a:t>
                      </a:r>
                    </a:p>
                  </a:txBody>
                  <a:tcPr marL="69782" marR="69782" marT="34891" marB="34891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きらりうむ佐渡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『</a:t>
                      </a: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金を採掘し、小判ができる</a:t>
                      </a:r>
                      <a:r>
                        <a:rPr lang="ja-JP" altLang="en-US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まで</a:t>
                      </a:r>
                      <a:r>
                        <a:rPr lang="en-US" altLang="ja-JP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』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</a:txBody>
                  <a:tcPr marL="69782" marR="69782" marT="34891" marB="34891" anchor="ctr"/>
                </a:tc>
                <a:extLst>
                  <a:ext uri="{0D108BD9-81ED-4DB2-BD59-A6C34878D82A}">
                    <a16:rowId xmlns:a16="http://schemas.microsoft.com/office/drawing/2014/main" val="1859867947"/>
                  </a:ext>
                </a:extLst>
              </a:tr>
              <a:tr h="1700125">
                <a:tc>
                  <a:txBody>
                    <a:bodyPr/>
                    <a:lstStyle/>
                    <a:p>
                      <a:r>
                        <a:rPr kumimoji="1" lang="en-US" altLang="ja-JP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50</a:t>
                      </a:r>
                      <a:r>
                        <a:rPr kumimoji="1" lang="ja-JP" altLang="en-US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分</a:t>
                      </a:r>
                    </a:p>
                  </a:txBody>
                  <a:tcPr marL="69782" marR="69782" marT="34891" marB="34891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佐渡奉行所跡</a:t>
                      </a: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(</a:t>
                      </a: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勝場</a:t>
                      </a: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)</a:t>
                      </a:r>
                    </a:p>
                    <a:p>
                      <a:pPr>
                        <a:defRPr/>
                      </a:pP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『</a:t>
                      </a: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石うすって何？みんなでまわしてみよう</a:t>
                      </a:r>
                      <a:r>
                        <a:rPr lang="ja-JP" altLang="en-US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！</a:t>
                      </a:r>
                      <a:r>
                        <a:rPr lang="en-US" altLang="ja-JP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』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</a:txBody>
                  <a:tcPr marL="69782" marR="69782" marT="34891" marB="34891" anchor="ctr"/>
                </a:tc>
                <a:extLst>
                  <a:ext uri="{0D108BD9-81ED-4DB2-BD59-A6C34878D82A}">
                    <a16:rowId xmlns:a16="http://schemas.microsoft.com/office/drawing/2014/main" val="2140401753"/>
                  </a:ext>
                </a:extLst>
              </a:tr>
              <a:tr h="2004625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分</a:t>
                      </a:r>
                      <a:endParaRPr kumimoji="1" lang="ja-JP" altLang="en-US" sz="9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</a:txBody>
                  <a:tcPr marL="69782" marR="69782" marT="34891" marB="34891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金山第３駐車場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  <a:p>
                      <a:pPr>
                        <a:defRPr/>
                      </a:pP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『</a:t>
                      </a: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石うすに使われている石の特徴は</a:t>
                      </a:r>
                      <a:r>
                        <a:rPr lang="ja-JP" altLang="en-US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？</a:t>
                      </a:r>
                      <a:r>
                        <a:rPr lang="en-US" altLang="ja-JP" sz="16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』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</a:txBody>
                  <a:tcPr marL="69782" marR="69782" marT="34891" marB="34891" anchor="ctr"/>
                </a:tc>
                <a:extLst>
                  <a:ext uri="{0D108BD9-81ED-4DB2-BD59-A6C34878D82A}">
                    <a16:rowId xmlns:a16="http://schemas.microsoft.com/office/drawing/2014/main" val="59482763"/>
                  </a:ext>
                </a:extLst>
              </a:tr>
              <a:tr h="1113451">
                <a:tc>
                  <a:txBody>
                    <a:bodyPr/>
                    <a:lstStyle/>
                    <a:p>
                      <a:r>
                        <a:rPr kumimoji="1" lang="en-US" altLang="ja-JP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20</a:t>
                      </a:r>
                      <a:r>
                        <a:rPr kumimoji="1" lang="ja-JP" altLang="en-US" sz="90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分</a:t>
                      </a:r>
                    </a:p>
                  </a:txBody>
                  <a:tcPr marL="69782" marR="69782" marT="34891" marB="34891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夕白町</a:t>
                      </a:r>
                      <a:endParaRPr lang="en-US" altLang="ja-JP" sz="1600" dirty="0">
                        <a:latin typeface="UD Digi Kyokasho NP-R" panose="02020400000000000000" pitchFamily="18" charset="-128"/>
                        <a:ea typeface="UD Digi Kyokasho NP-R" panose="02020400000000000000" pitchFamily="18" charset="-128"/>
                      </a:endParaRPr>
                    </a:p>
                    <a:p>
                      <a:pPr>
                        <a:defRPr/>
                      </a:pP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『</a:t>
                      </a:r>
                      <a:r>
                        <a:rPr lang="ja-JP" altLang="en-US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石垣の中にあるものは？</a:t>
                      </a:r>
                      <a:r>
                        <a:rPr lang="en-US" altLang="ja-JP" sz="1600" dirty="0">
                          <a:latin typeface="UD Digi Kyokasho NP-R" panose="02020400000000000000" pitchFamily="18" charset="-128"/>
                          <a:ea typeface="UD Digi Kyokasho NP-R" panose="02020400000000000000" pitchFamily="18" charset="-128"/>
                        </a:rPr>
                        <a:t>』</a:t>
                      </a:r>
                    </a:p>
                  </a:txBody>
                  <a:tcPr marL="69782" marR="69782" marT="34891" marB="34891" anchor="ctr"/>
                </a:tc>
                <a:extLst>
                  <a:ext uri="{0D108BD9-81ED-4DB2-BD59-A6C34878D82A}">
                    <a16:rowId xmlns:a16="http://schemas.microsoft.com/office/drawing/2014/main" val="153712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60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C6AE306-2C7A-A44E-9730-E4653012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1400" dirty="0"/>
              <a:t>金鉱石から小判をつくる流れを知ろう</a:t>
            </a:r>
            <a:r>
              <a:rPr lang="en-US" altLang="ja-JP" sz="1400" dirty="0"/>
              <a:t>!</a:t>
            </a:r>
            <a:endParaRPr lang="ja-JP" altLang="en-US" sz="12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11A51AC-EBB4-864D-87E4-20D28AF8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0719-79BC-0441-840B-379624BA4BDC}" type="slidenum">
              <a:rPr lang="ja-JP" altLang="en-US"/>
              <a:pPr/>
              <a:t>2</a:t>
            </a:fld>
            <a:endParaRPr lang="ja-JP" altLang="en-US"/>
          </a:p>
        </p:txBody>
      </p:sp>
      <p:pic>
        <p:nvPicPr>
          <p:cNvPr id="5" name="図 3">
            <a:extLst>
              <a:ext uri="{FF2B5EF4-FFF2-40B4-BE49-F238E27FC236}">
                <a16:creationId xmlns:a16="http://schemas.microsoft.com/office/drawing/2014/main" id="{3D9A5DAE-E9FC-F841-B330-B55EAB02B5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4" y="970718"/>
            <a:ext cx="1998953" cy="263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314BC3-3CC9-474A-BE37-DF04EBE8FE45}"/>
              </a:ext>
            </a:extLst>
          </p:cNvPr>
          <p:cNvSpPr/>
          <p:nvPr/>
        </p:nvSpPr>
        <p:spPr>
          <a:xfrm>
            <a:off x="2407776" y="2646514"/>
            <a:ext cx="2674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鉱山で金銀鉱石を小さく砕くために使用されました。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B9728FBA-A5A3-A44C-90DC-04FEBB1B6866}"/>
              </a:ext>
            </a:extLst>
          </p:cNvPr>
          <p:cNvSpPr/>
          <p:nvPr/>
        </p:nvSpPr>
        <p:spPr>
          <a:xfrm>
            <a:off x="2502696" y="1719697"/>
            <a:ext cx="1703350" cy="825023"/>
          </a:xfrm>
          <a:prstGeom prst="borderCallout1">
            <a:avLst>
              <a:gd name="adj1" fmla="val 50417"/>
              <a:gd name="adj2" fmla="val -1303"/>
              <a:gd name="adj3" fmla="val 30695"/>
              <a:gd name="adj4" fmla="val -3385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747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2A413F-7BFE-8E4B-A620-201AF7C042CB}"/>
              </a:ext>
            </a:extLst>
          </p:cNvPr>
          <p:cNvSpPr/>
          <p:nvPr/>
        </p:nvSpPr>
        <p:spPr>
          <a:xfrm>
            <a:off x="2396518" y="1250262"/>
            <a:ext cx="2721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金銀鉱石から小判を作るのに必要なキーアイテム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EE70F88-372E-7F40-8288-05316CC541FF}"/>
              </a:ext>
            </a:extLst>
          </p:cNvPr>
          <p:cNvSpPr/>
          <p:nvPr/>
        </p:nvSpPr>
        <p:spPr>
          <a:xfrm>
            <a:off x="231956" y="3959957"/>
            <a:ext cx="913574" cy="819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>
                <a:solidFill>
                  <a:schemeClr val="bg1"/>
                </a:solidFill>
              </a:rPr>
              <a:t>さいこう</a:t>
            </a:r>
            <a:endParaRPr lang="en-US" altLang="ja-JP" sz="12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sz="2747">
                <a:solidFill>
                  <a:schemeClr val="bg1"/>
                </a:solidFill>
              </a:rPr>
              <a:t>採鉱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01D498-CC51-474B-82DF-02E5EE1D5DAD}"/>
              </a:ext>
            </a:extLst>
          </p:cNvPr>
          <p:cNvSpPr/>
          <p:nvPr/>
        </p:nvSpPr>
        <p:spPr>
          <a:xfrm>
            <a:off x="1575897" y="3959957"/>
            <a:ext cx="913574" cy="819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ja-JP" altLang="en-US" sz="1200">
                <a:solidFill>
                  <a:schemeClr val="bg1"/>
                </a:solidFill>
              </a:rPr>
              <a:t>せんこう</a:t>
            </a:r>
            <a:endParaRPr lang="en-US" altLang="ja-JP" sz="12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sz="2747">
                <a:solidFill>
                  <a:schemeClr val="bg1"/>
                </a:solidFill>
              </a:rPr>
              <a:t>選鉱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C6B48AD-50A4-EF41-A4E1-3B793929A6BF}"/>
              </a:ext>
            </a:extLst>
          </p:cNvPr>
          <p:cNvSpPr/>
          <p:nvPr/>
        </p:nvSpPr>
        <p:spPr>
          <a:xfrm>
            <a:off x="2906918" y="3959957"/>
            <a:ext cx="913574" cy="819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ja-JP" altLang="en-US" sz="1200">
                <a:solidFill>
                  <a:schemeClr val="bg1"/>
                </a:solidFill>
              </a:rPr>
              <a:t>せいれん</a:t>
            </a:r>
            <a:endParaRPr lang="en-US" altLang="ja-JP" sz="12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sz="2747">
                <a:solidFill>
                  <a:schemeClr val="bg1"/>
                </a:solidFill>
              </a:rPr>
              <a:t>精錬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50DA1C3-8193-B949-897F-61A32FFD159B}"/>
              </a:ext>
            </a:extLst>
          </p:cNvPr>
          <p:cNvSpPr/>
          <p:nvPr/>
        </p:nvSpPr>
        <p:spPr>
          <a:xfrm>
            <a:off x="4199170" y="3959957"/>
            <a:ext cx="913574" cy="819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31">
                <a:solidFill>
                  <a:schemeClr val="bg1"/>
                </a:solidFill>
              </a:rPr>
              <a:t>小判</a:t>
            </a:r>
            <a:endParaRPr lang="en-US" altLang="ja-JP" sz="1831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sz="1831">
                <a:solidFill>
                  <a:schemeClr val="bg1"/>
                </a:solidFill>
              </a:rPr>
              <a:t>製造</a:t>
            </a:r>
          </a:p>
        </p:txBody>
      </p:sp>
      <p:sp>
        <p:nvSpPr>
          <p:cNvPr id="21" name="三角形 20">
            <a:extLst>
              <a:ext uri="{FF2B5EF4-FFF2-40B4-BE49-F238E27FC236}">
                <a16:creationId xmlns:a16="http://schemas.microsoft.com/office/drawing/2014/main" id="{AC03D549-1817-E14C-94B9-B40E176FCA71}"/>
              </a:ext>
            </a:extLst>
          </p:cNvPr>
          <p:cNvSpPr/>
          <p:nvPr/>
        </p:nvSpPr>
        <p:spPr>
          <a:xfrm rot="5400000">
            <a:off x="1212824" y="4353751"/>
            <a:ext cx="293880" cy="21162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三角形 21">
            <a:extLst>
              <a:ext uri="{FF2B5EF4-FFF2-40B4-BE49-F238E27FC236}">
                <a16:creationId xmlns:a16="http://schemas.microsoft.com/office/drawing/2014/main" id="{925FEAD8-F521-3A4B-B1B5-EFDB847F571B}"/>
              </a:ext>
            </a:extLst>
          </p:cNvPr>
          <p:cNvSpPr/>
          <p:nvPr/>
        </p:nvSpPr>
        <p:spPr>
          <a:xfrm rot="5400000">
            <a:off x="2573911" y="4356833"/>
            <a:ext cx="293880" cy="21162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三角形 22">
            <a:extLst>
              <a:ext uri="{FF2B5EF4-FFF2-40B4-BE49-F238E27FC236}">
                <a16:creationId xmlns:a16="http://schemas.microsoft.com/office/drawing/2014/main" id="{2E123C2E-8955-DC45-80F7-60F95CC275DD}"/>
              </a:ext>
            </a:extLst>
          </p:cNvPr>
          <p:cNvSpPr/>
          <p:nvPr/>
        </p:nvSpPr>
        <p:spPr>
          <a:xfrm rot="5400000">
            <a:off x="3894785" y="4353752"/>
            <a:ext cx="293880" cy="21162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12285D1-9F01-AF4D-8F67-1A87D0A52D70}"/>
              </a:ext>
            </a:extLst>
          </p:cNvPr>
          <p:cNvSpPr/>
          <p:nvPr/>
        </p:nvSpPr>
        <p:spPr>
          <a:xfrm>
            <a:off x="226229" y="3682957"/>
            <a:ext cx="3206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佐渡小判を作るまでの流れ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1E25DD6-28D9-2741-B079-43AFDFBAD645}"/>
              </a:ext>
            </a:extLst>
          </p:cNvPr>
          <p:cNvSpPr/>
          <p:nvPr/>
        </p:nvSpPr>
        <p:spPr>
          <a:xfrm>
            <a:off x="1872161" y="4821915"/>
            <a:ext cx="23270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↑ここで石うすが活躍！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121855F-02C9-7D40-B01C-8BB4509E69B0}"/>
              </a:ext>
            </a:extLst>
          </p:cNvPr>
          <p:cNvSpPr/>
          <p:nvPr/>
        </p:nvSpPr>
        <p:spPr>
          <a:xfrm>
            <a:off x="192946" y="741483"/>
            <a:ext cx="48807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このキーアイテムが映像の中で使われているところを探そう！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B4AD3D8-13FC-42A8-A401-E9092D278984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kumimoji="1" lang="ja-JP" altLang="en-US" sz="1050">
                <a:solidFill>
                  <a:schemeClr val="accent1"/>
                </a:solidFill>
                <a:latin typeface="+mj-ea"/>
                <a:ea typeface="+mn-ea"/>
              </a:rPr>
              <a:t>きらりうむ佐渡 </a:t>
            </a:r>
            <a:endParaRPr kumimoji="1" lang="ja-JP" altLang="en-US" sz="105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32A0B11-E738-C84E-8DFA-E882192136BA}"/>
              </a:ext>
            </a:extLst>
          </p:cNvPr>
          <p:cNvSpPr/>
          <p:nvPr/>
        </p:nvSpPr>
        <p:spPr>
          <a:xfrm>
            <a:off x="192946" y="5251597"/>
            <a:ext cx="4994873" cy="1524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>
              <a:lnSpc>
                <a:spcPct val="150000"/>
              </a:lnSpc>
            </a:pPr>
            <a:r>
              <a:rPr lang="ja-JP" altLang="en-US" sz="1050" dirty="0">
                <a:latin typeface="+mn-ea"/>
                <a:ea typeface="+mn-ea"/>
              </a:rPr>
              <a:t>採掘された金鉱石は勝場</a:t>
            </a:r>
            <a:r>
              <a:rPr lang="ja-JP" altLang="en-US" sz="700" dirty="0">
                <a:latin typeface="+mn-ea"/>
                <a:ea typeface="+mn-ea"/>
              </a:rPr>
              <a:t>（せりば）</a:t>
            </a:r>
            <a:r>
              <a:rPr lang="ja-JP" altLang="en-US" sz="1050" dirty="0">
                <a:latin typeface="+mn-ea"/>
                <a:ea typeface="+mn-ea"/>
              </a:rPr>
              <a:t>に運び込まれ、鉄のハンマーで砕かれたのち、石うすでさらに細かくすりつぶして砂状にしました。これを「おけ」に入れて　ゆり板でゆすり、軽い砂と重い金に分けて回収しました。残った砂には、まだ、わずかに金が含まれているので、「ねこ流し」という工程にかけられました。　すべり台のような形の木の枠に木綿の布を敷き、その上から砂を流し入れて、　金を付着させました。この作業を何度も繰り返して金を回収しました。</a:t>
            </a:r>
          </a:p>
        </p:txBody>
      </p:sp>
    </p:spTree>
    <p:extLst>
      <p:ext uri="{BB962C8B-B14F-4D97-AF65-F5344CB8AC3E}">
        <p14:creationId xmlns:p14="http://schemas.microsoft.com/office/powerpoint/2010/main" val="285058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02066-089C-504D-9EE8-52BF09D3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/>
              <a:t>石うすを回してみよう</a:t>
            </a:r>
            <a:r>
              <a:rPr lang="en-US" altLang="ja-JP" sz="2400"/>
              <a:t>!</a:t>
            </a:r>
            <a:endParaRPr lang="ja-JP" altLang="en-US" sz="2400"/>
          </a:p>
        </p:txBody>
      </p:sp>
      <p:sp>
        <p:nvSpPr>
          <p:cNvPr id="12290" name="スライド番号プレースホルダー 1">
            <a:extLst>
              <a:ext uri="{FF2B5EF4-FFF2-40B4-BE49-F238E27FC236}">
                <a16:creationId xmlns:a16="http://schemas.microsoft.com/office/drawing/2014/main" id="{090157E1-31C2-DB48-B28E-DBB5494C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84146-D2BB-4F45-9260-7AC90A57D158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A996B7D-3933-5C47-84F5-6A01D63D74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>
            <a:off x="2622184" y="1258630"/>
            <a:ext cx="2587076" cy="1869500"/>
          </a:xfrm>
          <a:prstGeom prst="rect">
            <a:avLst/>
          </a:prstGeom>
        </p:spPr>
      </p:pic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45E39CA1-3D44-E54F-9569-F4124EC69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82104"/>
              </p:ext>
            </p:extLst>
          </p:nvPr>
        </p:nvGraphicFramePr>
        <p:xfrm>
          <a:off x="190613" y="1093836"/>
          <a:ext cx="2324259" cy="229588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24259">
                  <a:extLst>
                    <a:ext uri="{9D8B030D-6E8A-4147-A177-3AD203B41FA5}">
                      <a16:colId xmlns:a16="http://schemas.microsoft.com/office/drawing/2014/main" val="1896463360"/>
                    </a:ext>
                  </a:extLst>
                </a:gridCol>
              </a:tblGrid>
              <a:tr h="597769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9347193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858142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2312368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393139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5BC8CA2-5643-BD47-93FD-827AD4407448}"/>
              </a:ext>
            </a:extLst>
          </p:cNvPr>
          <p:cNvSpPr/>
          <p:nvPr/>
        </p:nvSpPr>
        <p:spPr>
          <a:xfrm>
            <a:off x="136054" y="683150"/>
            <a:ext cx="46869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①</a:t>
            </a:r>
            <a:r>
              <a:rPr lang="en-US" altLang="ja-JP" sz="1200" dirty="0">
                <a:latin typeface="+mn-ea"/>
                <a:ea typeface="+mn-ea"/>
              </a:rPr>
              <a:t> </a:t>
            </a:r>
            <a:r>
              <a:rPr lang="ja-JP" altLang="en-US" sz="1200" dirty="0">
                <a:latin typeface="+mn-ea"/>
                <a:ea typeface="+mn-ea"/>
              </a:rPr>
              <a:t>石うすを上手に回すコツは？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4D7E7E2C-3B28-1E43-B3BB-1734D6BC2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7595"/>
              </p:ext>
            </p:extLst>
          </p:nvPr>
        </p:nvGraphicFramePr>
        <p:xfrm>
          <a:off x="136055" y="4469092"/>
          <a:ext cx="5073206" cy="22641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73206">
                  <a:extLst>
                    <a:ext uri="{9D8B030D-6E8A-4147-A177-3AD203B41FA5}">
                      <a16:colId xmlns:a16="http://schemas.microsoft.com/office/drawing/2014/main" val="1896463360"/>
                    </a:ext>
                  </a:extLst>
                </a:gridCol>
              </a:tblGrid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9347193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858142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2312368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393139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C934947-193E-454E-85BD-B64746671D02}"/>
              </a:ext>
            </a:extLst>
          </p:cNvPr>
          <p:cNvSpPr/>
          <p:nvPr/>
        </p:nvSpPr>
        <p:spPr>
          <a:xfrm>
            <a:off x="85581" y="3680959"/>
            <a:ext cx="5073205" cy="62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200" dirty="0">
                <a:latin typeface="+mn-ea"/>
                <a:ea typeface="+mn-ea"/>
              </a:rPr>
              <a:t>② </a:t>
            </a:r>
            <a:r>
              <a:rPr lang="ja-JP" altLang="en-US" sz="1200" dirty="0">
                <a:latin typeface="+mn-ea"/>
                <a:ea typeface="+mn-ea"/>
              </a:rPr>
              <a:t>石うすですりつぶされた金銀鉱石から、どうやって金だけを取り出すのでしょう？（展示や説明を見るとヒントがあるよ）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7E5AD56-6429-454F-B970-6D02BDB6E8B4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kumimoji="1" lang="zh-TW" altLang="en-US" sz="900">
                <a:solidFill>
                  <a:schemeClr val="accent1"/>
                </a:solidFill>
                <a:latin typeface="+mj-ea"/>
                <a:ea typeface="+mn-ea"/>
              </a:rPr>
              <a:t>佐渡奉行所跡</a:t>
            </a:r>
            <a:r>
              <a:rPr kumimoji="1" lang="en-US" altLang="zh-TW" sz="900">
                <a:solidFill>
                  <a:schemeClr val="accent1"/>
                </a:solidFill>
                <a:latin typeface="+mj-ea"/>
                <a:ea typeface="+mn-ea"/>
              </a:rPr>
              <a:t>(</a:t>
            </a:r>
            <a:r>
              <a:rPr kumimoji="1" lang="zh-TW" altLang="en-US" sz="900">
                <a:solidFill>
                  <a:schemeClr val="accent1"/>
                </a:solidFill>
                <a:latin typeface="+mj-ea"/>
                <a:ea typeface="+mn-ea"/>
              </a:rPr>
              <a:t>勝場</a:t>
            </a:r>
            <a:r>
              <a:rPr kumimoji="1" lang="en-US" altLang="zh-TW" sz="900">
                <a:solidFill>
                  <a:schemeClr val="accent1"/>
                </a:solidFill>
                <a:latin typeface="+mj-ea"/>
                <a:ea typeface="+mn-ea"/>
              </a:rPr>
              <a:t>) </a:t>
            </a:r>
            <a:endParaRPr kumimoji="1" lang="ja-JP" altLang="en-US" sz="900">
              <a:solidFill>
                <a:schemeClr val="accent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65510-9233-5944-8BAB-D9EACA38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>
                <a:latin typeface="+mj-ea"/>
              </a:rPr>
              <a:t>石うすの特徴は？</a:t>
            </a:r>
            <a:endParaRPr lang="ja-JP" altLang="en-US" sz="2400">
              <a:latin typeface="+mj-ea"/>
            </a:endParaRPr>
          </a:p>
        </p:txBody>
      </p:sp>
      <p:sp>
        <p:nvSpPr>
          <p:cNvPr id="10242" name="スライド番号プレースホルダー 1">
            <a:extLst>
              <a:ext uri="{FF2B5EF4-FFF2-40B4-BE49-F238E27FC236}">
                <a16:creationId xmlns:a16="http://schemas.microsoft.com/office/drawing/2014/main" id="{BA15EC44-89F6-1B4F-8EFC-39C9AC7B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9470C6-8E50-8340-A53B-C1D5B24AE0D5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205B2A9-DC79-944C-A556-C3149ED44A5B}"/>
              </a:ext>
            </a:extLst>
          </p:cNvPr>
          <p:cNvSpPr/>
          <p:nvPr/>
        </p:nvSpPr>
        <p:spPr>
          <a:xfrm>
            <a:off x="200873" y="741859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☆石うすをスケッチしよう！</a:t>
            </a:r>
            <a:endParaRPr lang="en-US" altLang="ja-JP" sz="1200" dirty="0"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rgbClr val="000000"/>
                </a:solidFill>
                <a:latin typeface="UD デジタル 教科書体 NP-R"/>
                <a:ea typeface="UD デジタル 教科書体 NP-R"/>
              </a:rPr>
              <a:t>☆特徴を書こう！</a:t>
            </a:r>
            <a:endParaRPr lang="en-US" altLang="ja-JP" sz="1200" dirty="0">
              <a:solidFill>
                <a:srgbClr val="000000"/>
              </a:solidFill>
              <a:latin typeface="UD デジタル 教科書体 NP-R"/>
              <a:ea typeface="UD デジタル 教科書体 NP-R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rgbClr val="000000"/>
                </a:solidFill>
                <a:latin typeface="UD デジタル 教科書体 NP-R"/>
                <a:ea typeface="UD デジタル 教科書体 NP-R"/>
              </a:rPr>
              <a:t>　よく見ると、ビー玉くらいの粒があるよ！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6CAA59D6-2DD2-024C-BF20-FAB0C49FFE56}"/>
              </a:ext>
            </a:extLst>
          </p:cNvPr>
          <p:cNvSpPr/>
          <p:nvPr/>
        </p:nvSpPr>
        <p:spPr>
          <a:xfrm>
            <a:off x="236006" y="1475108"/>
            <a:ext cx="4890771" cy="3528865"/>
          </a:xfrm>
          <a:prstGeom prst="roundRect">
            <a:avLst>
              <a:gd name="adj" fmla="val 2568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73FB34-5689-E04E-B2F2-3EC888CF4E67}"/>
              </a:ext>
            </a:extLst>
          </p:cNvPr>
          <p:cNvSpPr/>
          <p:nvPr/>
        </p:nvSpPr>
        <p:spPr>
          <a:xfrm>
            <a:off x="200873" y="4993829"/>
            <a:ext cx="4925904" cy="57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>
                <a:latin typeface="+mn-ea"/>
                <a:ea typeface="+mn-ea"/>
              </a:rPr>
              <a:t>☆石うすは、漢字で「石磨」と書きます。中学校で習う漢字です。</a:t>
            </a:r>
            <a:endParaRPr lang="en-US" altLang="ja-JP" sz="110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100">
                <a:latin typeface="+mn-ea"/>
                <a:ea typeface="+mn-ea"/>
              </a:rPr>
              <a:t>　さて、「磨」という漢字は、どういう意味があるか、考えてみよう。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2F55FC55-2F1B-D149-BB70-68C1A740804F}"/>
              </a:ext>
            </a:extLst>
          </p:cNvPr>
          <p:cNvSpPr/>
          <p:nvPr/>
        </p:nvSpPr>
        <p:spPr>
          <a:xfrm>
            <a:off x="236006" y="5652045"/>
            <a:ext cx="4890771" cy="1618094"/>
          </a:xfrm>
          <a:prstGeom prst="roundRect">
            <a:avLst>
              <a:gd name="adj" fmla="val 4511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F994F2B-36B1-C345-9F46-1D9A5ABED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0867"/>
              </p:ext>
            </p:extLst>
          </p:nvPr>
        </p:nvGraphicFramePr>
        <p:xfrm>
          <a:off x="353388" y="5605368"/>
          <a:ext cx="4686702" cy="1698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86702">
                  <a:extLst>
                    <a:ext uri="{9D8B030D-6E8A-4147-A177-3AD203B41FA5}">
                      <a16:colId xmlns:a16="http://schemas.microsoft.com/office/drawing/2014/main" val="2274722150"/>
                    </a:ext>
                  </a:extLst>
                </a:gridCol>
              </a:tblGrid>
              <a:tr h="566038">
                <a:tc>
                  <a:txBody>
                    <a:bodyPr/>
                    <a:lstStyle/>
                    <a:p>
                      <a:endParaRPr kumimoji="1" lang="ja-JP" altLang="en-US" sz="1800">
                        <a:solidFill>
                          <a:srgbClr val="FF0000"/>
                        </a:solidFill>
                      </a:endParaRPr>
                    </a:p>
                  </a:txBody>
                  <a:tcPr marL="89506" marR="89506" marT="44753" marB="44753">
                    <a:lnL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1976104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>
                        <a:solidFill>
                          <a:srgbClr val="FF0000"/>
                        </a:solidFill>
                      </a:endParaRPr>
                    </a:p>
                  </a:txBody>
                  <a:tcPr marL="89506" marR="89506" marT="44753" marB="44753">
                    <a:lnL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5143918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endParaRPr kumimoji="1" lang="ja-JP" altLang="en-US" sz="1800">
                        <a:solidFill>
                          <a:srgbClr val="FF0000"/>
                        </a:solidFill>
                      </a:endParaRPr>
                    </a:p>
                  </a:txBody>
                  <a:tcPr marL="89506" marR="89506" marT="44753" marB="44753">
                    <a:lnL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1417872"/>
                  </a:ext>
                </a:extLst>
              </a:tr>
            </a:tbl>
          </a:graphicData>
        </a:graphic>
      </p:graphicFrame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3457D53-B4B6-42AD-8686-15C311B24A55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kumimoji="1" lang="zh-TW" altLang="en-US" sz="900">
                <a:solidFill>
                  <a:schemeClr val="accent1"/>
                </a:solidFill>
                <a:latin typeface="+mj-ea"/>
                <a:ea typeface="+mn-ea"/>
              </a:rPr>
              <a:t>金山第３駐車場</a:t>
            </a:r>
            <a:endParaRPr kumimoji="1" lang="ja-JP" altLang="en-US" sz="900">
              <a:solidFill>
                <a:schemeClr val="accent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3D5D6787-9DBE-9C49-878F-121A56E51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>
                <a:latin typeface="+mj-ea"/>
              </a:rPr>
              <a:t>石うすの特徴は？</a:t>
            </a:r>
            <a:endParaRPr lang="ja-JP" altLang="en-US" sz="24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13EB1A-14C0-8C40-89E9-1D33998A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0719-79BC-0441-840B-379624BA4BDC}" type="slidenum">
              <a:rPr lang="ja-JP" altLang="en-US"/>
              <a:pPr/>
              <a:t>5</a:t>
            </a:fld>
            <a:endParaRPr lang="ja-JP" altLang="en-US"/>
          </a:p>
        </p:txBody>
      </p:sp>
      <p:pic>
        <p:nvPicPr>
          <p:cNvPr id="3" name="図 4">
            <a:extLst>
              <a:ext uri="{FF2B5EF4-FFF2-40B4-BE49-F238E27FC236}">
                <a16:creationId xmlns:a16="http://schemas.microsoft.com/office/drawing/2014/main" id="{4AD7E85F-2836-2049-B9EA-7AF7A390633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772" y="6107670"/>
            <a:ext cx="2418127" cy="97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6D0570-ABAA-5B49-B869-1C7C33A67159}"/>
              </a:ext>
            </a:extLst>
          </p:cNvPr>
          <p:cNvSpPr/>
          <p:nvPr/>
        </p:nvSpPr>
        <p:spPr>
          <a:xfrm>
            <a:off x="143545" y="592606"/>
            <a:ext cx="5137091" cy="62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佐渡の金鉱石はとてもかたいため、石うすにもかたい石が使われました。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14D6FAC-B190-B440-9C02-5ADB36D23653}"/>
              </a:ext>
            </a:extLst>
          </p:cNvPr>
          <p:cNvSpPr/>
          <p:nvPr/>
        </p:nvSpPr>
        <p:spPr>
          <a:xfrm>
            <a:off x="334136" y="4601017"/>
            <a:ext cx="4727131" cy="1706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ja-JP" altLang="en-US" b="1" dirty="0">
                <a:latin typeface="+mn-ea"/>
                <a:ea typeface="+mn-ea"/>
              </a:rPr>
              <a:t>球顆流紋岩</a:t>
            </a:r>
            <a:r>
              <a:rPr lang="ja-JP" altLang="en-US" sz="1200" dirty="0">
                <a:latin typeface="+mn-ea"/>
                <a:ea typeface="+mn-ea"/>
              </a:rPr>
              <a:t>には</a:t>
            </a:r>
            <a:r>
              <a:rPr lang="ja-JP" altLang="en-US" sz="1200" u="sng" dirty="0">
                <a:latin typeface="+mn-ea"/>
                <a:ea typeface="+mn-ea"/>
              </a:rPr>
              <a:t>ビー玉くらいの大きさのかたい球</a:t>
            </a:r>
            <a:r>
              <a:rPr lang="ja-JP" altLang="en-US" sz="1200" dirty="0">
                <a:latin typeface="+mn-ea"/>
                <a:ea typeface="+mn-ea"/>
              </a:rPr>
              <a:t>が含まれているため、でこぼこしています。このでこぼこが、まるで</a:t>
            </a:r>
            <a:r>
              <a:rPr lang="ja-JP" altLang="en-US" sz="1200" dirty="0">
                <a:solidFill>
                  <a:srgbClr val="FF0000"/>
                </a:solidFill>
                <a:latin typeface="+mn-ea"/>
                <a:ea typeface="+mn-ea"/>
              </a:rPr>
              <a:t>紙やすりのような働き</a:t>
            </a:r>
            <a:r>
              <a:rPr lang="ja-JP" altLang="en-US" sz="1200" dirty="0">
                <a:latin typeface="+mn-ea"/>
                <a:ea typeface="+mn-ea"/>
              </a:rPr>
              <a:t>をするので、かたい金鉱石を小さく砕くことに役立ちました。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4734D5-7E54-BB45-B550-78FF6B1A2844}"/>
              </a:ext>
            </a:extLst>
          </p:cNvPr>
          <p:cNvSpPr/>
          <p:nvPr/>
        </p:nvSpPr>
        <p:spPr>
          <a:xfrm>
            <a:off x="2251207" y="7121684"/>
            <a:ext cx="1258678" cy="221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839" dirty="0">
                <a:latin typeface="+mn-ea"/>
                <a:ea typeface="+mn-ea"/>
              </a:rPr>
              <a:t>紙やすり表面の拡大図</a:t>
            </a:r>
            <a:endParaRPr lang="en-US" altLang="ja-JP" sz="839" dirty="0">
              <a:latin typeface="+mn-ea"/>
              <a:ea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0499BA-2E13-284F-AC89-D8EE0A6ABC66}"/>
              </a:ext>
            </a:extLst>
          </p:cNvPr>
          <p:cNvSpPr/>
          <p:nvPr/>
        </p:nvSpPr>
        <p:spPr>
          <a:xfrm>
            <a:off x="1894493" y="3201315"/>
            <a:ext cx="3166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831" dirty="0">
                <a:latin typeface="+mn-ea"/>
                <a:ea typeface="+mn-ea"/>
              </a:rPr>
              <a:t>下</a:t>
            </a:r>
            <a:r>
              <a:rPr lang="ja-JP" altLang="en-US" sz="1831" dirty="0" err="1">
                <a:latin typeface="+mn-ea"/>
                <a:ea typeface="+mn-ea"/>
              </a:rPr>
              <a:t>うす</a:t>
            </a:r>
            <a:r>
              <a:rPr lang="ja-JP" altLang="en-US" sz="1831" dirty="0">
                <a:latin typeface="+mn-ea"/>
                <a:ea typeface="+mn-ea"/>
              </a:rPr>
              <a:t>には　</a:t>
            </a:r>
            <a:r>
              <a:rPr lang="ja-JP" altLang="en-US" sz="2800" b="1" dirty="0">
                <a:latin typeface="+mn-ea"/>
                <a:ea typeface="+mn-ea"/>
              </a:rPr>
              <a:t>片辺礫岩</a:t>
            </a:r>
            <a:endParaRPr lang="en-US" altLang="ja-JP" sz="1831" b="1" dirty="0">
              <a:latin typeface="+mn-ea"/>
              <a:ea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5EE918-D132-1644-8E7B-D606C996C804}"/>
              </a:ext>
            </a:extLst>
          </p:cNvPr>
          <p:cNvSpPr/>
          <p:nvPr/>
        </p:nvSpPr>
        <p:spPr>
          <a:xfrm>
            <a:off x="1784589" y="1965653"/>
            <a:ext cx="349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831" dirty="0">
                <a:latin typeface="+mn-ea"/>
                <a:ea typeface="+mn-ea"/>
              </a:rPr>
              <a:t>上うすには　</a:t>
            </a:r>
            <a:r>
              <a:rPr lang="ja-JP" altLang="en-US" sz="2800" b="1" dirty="0">
                <a:latin typeface="+mn-ea"/>
                <a:ea typeface="+mn-ea"/>
              </a:rPr>
              <a:t>球顆流紋岩</a:t>
            </a:r>
            <a:endParaRPr lang="en-US" altLang="ja-JP" sz="1831" b="1" dirty="0">
              <a:latin typeface="+mn-ea"/>
              <a:ea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75E737-1AC1-A942-B02A-F90DEB7002CD}"/>
              </a:ext>
            </a:extLst>
          </p:cNvPr>
          <p:cNvSpPr/>
          <p:nvPr/>
        </p:nvSpPr>
        <p:spPr>
          <a:xfrm>
            <a:off x="333940" y="4146571"/>
            <a:ext cx="46597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  <a:ea typeface="+mn-ea"/>
              </a:rPr>
              <a:t>と呼ばれる、いずれも佐渡でとれる石が使われています。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AF4891E-A708-3F4F-B9F6-A743085FC5DA}"/>
              </a:ext>
            </a:extLst>
          </p:cNvPr>
          <p:cNvSpPr/>
          <p:nvPr/>
        </p:nvSpPr>
        <p:spPr>
          <a:xfrm>
            <a:off x="3324066" y="1780447"/>
            <a:ext cx="1683474" cy="256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68" dirty="0">
                <a:latin typeface="+mn-ea"/>
                <a:ea typeface="+mn-ea"/>
              </a:rPr>
              <a:t>きゅうかりゅうもんがん</a:t>
            </a:r>
            <a:endParaRPr lang="en-US" altLang="ja-JP" sz="1831" dirty="0">
              <a:latin typeface="+mn-ea"/>
              <a:ea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B83988E-0E4E-8744-9333-80389A59A137}"/>
              </a:ext>
            </a:extLst>
          </p:cNvPr>
          <p:cNvSpPr/>
          <p:nvPr/>
        </p:nvSpPr>
        <p:spPr>
          <a:xfrm>
            <a:off x="3556383" y="3015921"/>
            <a:ext cx="1138453" cy="256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68" dirty="0">
                <a:latin typeface="+mn-ea"/>
                <a:ea typeface="+mn-ea"/>
              </a:rPr>
              <a:t>かたべれきがん</a:t>
            </a:r>
            <a:endParaRPr lang="en-US" altLang="ja-JP" sz="1068" dirty="0">
              <a:latin typeface="+mn-ea"/>
              <a:ea typeface="+mn-ea"/>
            </a:endParaRPr>
          </a:p>
        </p:txBody>
      </p:sp>
      <p:grpSp>
        <p:nvGrpSpPr>
          <p:cNvPr id="15" name="グラフィックス 6">
            <a:extLst>
              <a:ext uri="{FF2B5EF4-FFF2-40B4-BE49-F238E27FC236}">
                <a16:creationId xmlns:a16="http://schemas.microsoft.com/office/drawing/2014/main" id="{9BE9297C-97FA-4F41-AC1F-51ADCBC2EF3F}"/>
              </a:ext>
            </a:extLst>
          </p:cNvPr>
          <p:cNvGrpSpPr/>
          <p:nvPr/>
        </p:nvGrpSpPr>
        <p:grpSpPr>
          <a:xfrm>
            <a:off x="479782" y="1724938"/>
            <a:ext cx="1048281" cy="2121469"/>
            <a:chOff x="358286" y="3725133"/>
            <a:chExt cx="1017720" cy="2059621"/>
          </a:xfrm>
        </p:grpSpPr>
        <p:grpSp>
          <p:nvGrpSpPr>
            <p:cNvPr id="16" name="グラフィックス 6">
              <a:extLst>
                <a:ext uri="{FF2B5EF4-FFF2-40B4-BE49-F238E27FC236}">
                  <a16:creationId xmlns:a16="http://schemas.microsoft.com/office/drawing/2014/main" id="{5B347DFD-3AE9-4DFD-9805-0E1CF33BD775}"/>
                </a:ext>
              </a:extLst>
            </p:cNvPr>
            <p:cNvGrpSpPr/>
            <p:nvPr/>
          </p:nvGrpSpPr>
          <p:grpSpPr>
            <a:xfrm>
              <a:off x="410602" y="5160100"/>
              <a:ext cx="913088" cy="624654"/>
              <a:chOff x="410602" y="5160100"/>
              <a:chExt cx="913088" cy="624654"/>
            </a:xfrm>
          </p:grpSpPr>
          <p:grpSp>
            <p:nvGrpSpPr>
              <p:cNvPr id="32" name="グラフィックス 6">
                <a:extLst>
                  <a:ext uri="{FF2B5EF4-FFF2-40B4-BE49-F238E27FC236}">
                    <a16:creationId xmlns:a16="http://schemas.microsoft.com/office/drawing/2014/main" id="{44FF30DB-C5ED-40C9-85BA-3520915E0187}"/>
                  </a:ext>
                </a:extLst>
              </p:cNvPr>
              <p:cNvGrpSpPr/>
              <p:nvPr/>
            </p:nvGrpSpPr>
            <p:grpSpPr>
              <a:xfrm>
                <a:off x="410602" y="5292078"/>
                <a:ext cx="913088" cy="492677"/>
                <a:chOff x="410602" y="5292078"/>
                <a:chExt cx="913088" cy="492677"/>
              </a:xfrm>
            </p:grpSpPr>
            <p:sp>
              <p:nvSpPr>
                <p:cNvPr id="39" name="フリーフォーム 12">
                  <a:extLst>
                    <a:ext uri="{FF2B5EF4-FFF2-40B4-BE49-F238E27FC236}">
                      <a16:creationId xmlns:a16="http://schemas.microsoft.com/office/drawing/2014/main" id="{F54194F9-0744-42D7-A90B-FCD31DCD6DA3}"/>
                    </a:ext>
                  </a:extLst>
                </p:cNvPr>
                <p:cNvSpPr/>
                <p:nvPr/>
              </p:nvSpPr>
              <p:spPr>
                <a:xfrm>
                  <a:off x="410602" y="5292078"/>
                  <a:ext cx="913088" cy="492677"/>
                </a:xfrm>
                <a:custGeom>
                  <a:avLst/>
                  <a:gdLst>
                    <a:gd name="connsiteX0" fmla="*/ 913088 w 913088"/>
                    <a:gd name="connsiteY0" fmla="*/ 379361 h 492677"/>
                    <a:gd name="connsiteX1" fmla="*/ 456544 w 913088"/>
                    <a:gd name="connsiteY1" fmla="*/ 492677 h 492677"/>
                    <a:gd name="connsiteX2" fmla="*/ 0 w 913088"/>
                    <a:gd name="connsiteY2" fmla="*/ 379361 h 492677"/>
                    <a:gd name="connsiteX3" fmla="*/ 0 w 913088"/>
                    <a:gd name="connsiteY3" fmla="*/ 0 h 492677"/>
                    <a:gd name="connsiteX4" fmla="*/ 913088 w 913088"/>
                    <a:gd name="connsiteY4" fmla="*/ 0 h 492677"/>
                    <a:gd name="connsiteX5" fmla="*/ 913088 w 913088"/>
                    <a:gd name="connsiteY5" fmla="*/ 379361 h 492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13088" h="492677">
                      <a:moveTo>
                        <a:pt x="913088" y="379361"/>
                      </a:moveTo>
                      <a:cubicBezTo>
                        <a:pt x="913088" y="441946"/>
                        <a:pt x="708689" y="492677"/>
                        <a:pt x="456544" y="492677"/>
                      </a:cubicBezTo>
                      <a:cubicBezTo>
                        <a:pt x="204400" y="492677"/>
                        <a:pt x="0" y="441946"/>
                        <a:pt x="0" y="379361"/>
                      </a:cubicBezTo>
                      <a:lnTo>
                        <a:pt x="0" y="0"/>
                      </a:lnTo>
                      <a:lnTo>
                        <a:pt x="913088" y="0"/>
                      </a:lnTo>
                      <a:lnTo>
                        <a:pt x="913088" y="379361"/>
                      </a:ln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0" name="フリーフォーム 13">
                  <a:extLst>
                    <a:ext uri="{FF2B5EF4-FFF2-40B4-BE49-F238E27FC236}">
                      <a16:creationId xmlns:a16="http://schemas.microsoft.com/office/drawing/2014/main" id="{5F07445D-173A-46A2-B530-72CD7DAAD18E}"/>
                    </a:ext>
                  </a:extLst>
                </p:cNvPr>
                <p:cNvSpPr/>
                <p:nvPr/>
              </p:nvSpPr>
              <p:spPr>
                <a:xfrm>
                  <a:off x="410602" y="5292078"/>
                  <a:ext cx="913088" cy="492677"/>
                </a:xfrm>
                <a:custGeom>
                  <a:avLst/>
                  <a:gdLst>
                    <a:gd name="connsiteX0" fmla="*/ 913088 w 913088"/>
                    <a:gd name="connsiteY0" fmla="*/ 379361 h 492677"/>
                    <a:gd name="connsiteX1" fmla="*/ 456544 w 913088"/>
                    <a:gd name="connsiteY1" fmla="*/ 492677 h 492677"/>
                    <a:gd name="connsiteX2" fmla="*/ 0 w 913088"/>
                    <a:gd name="connsiteY2" fmla="*/ 379361 h 492677"/>
                    <a:gd name="connsiteX3" fmla="*/ 0 w 913088"/>
                    <a:gd name="connsiteY3" fmla="*/ 0 h 492677"/>
                    <a:gd name="connsiteX4" fmla="*/ 913088 w 913088"/>
                    <a:gd name="connsiteY4" fmla="*/ 0 h 492677"/>
                    <a:gd name="connsiteX5" fmla="*/ 913088 w 913088"/>
                    <a:gd name="connsiteY5" fmla="*/ 379361 h 492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13088" h="492677">
                      <a:moveTo>
                        <a:pt x="913088" y="379361"/>
                      </a:moveTo>
                      <a:cubicBezTo>
                        <a:pt x="913088" y="441946"/>
                        <a:pt x="708689" y="492677"/>
                        <a:pt x="456544" y="492677"/>
                      </a:cubicBezTo>
                      <a:cubicBezTo>
                        <a:pt x="204400" y="492677"/>
                        <a:pt x="0" y="441946"/>
                        <a:pt x="0" y="379361"/>
                      </a:cubicBezTo>
                      <a:lnTo>
                        <a:pt x="0" y="0"/>
                      </a:lnTo>
                      <a:lnTo>
                        <a:pt x="913088" y="0"/>
                      </a:lnTo>
                      <a:lnTo>
                        <a:pt x="913088" y="379361"/>
                      </a:ln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3" name="グラフィックス 6">
                <a:extLst>
                  <a:ext uri="{FF2B5EF4-FFF2-40B4-BE49-F238E27FC236}">
                    <a16:creationId xmlns:a16="http://schemas.microsoft.com/office/drawing/2014/main" id="{92773DBB-860A-4A1C-A158-B18479FC8880}"/>
                  </a:ext>
                </a:extLst>
              </p:cNvPr>
              <p:cNvGrpSpPr/>
              <p:nvPr/>
            </p:nvGrpSpPr>
            <p:grpSpPr>
              <a:xfrm>
                <a:off x="410602" y="5160100"/>
                <a:ext cx="913088" cy="263954"/>
                <a:chOff x="410602" y="5160100"/>
                <a:chExt cx="913088" cy="263954"/>
              </a:xfrm>
            </p:grpSpPr>
            <p:sp>
              <p:nvSpPr>
                <p:cNvPr id="37" name="フリーフォーム 17">
                  <a:extLst>
                    <a:ext uri="{FF2B5EF4-FFF2-40B4-BE49-F238E27FC236}">
                      <a16:creationId xmlns:a16="http://schemas.microsoft.com/office/drawing/2014/main" id="{8A11C24A-23B5-4077-BE7D-7BC78F295C6C}"/>
                    </a:ext>
                  </a:extLst>
                </p:cNvPr>
                <p:cNvSpPr/>
                <p:nvPr/>
              </p:nvSpPr>
              <p:spPr>
                <a:xfrm>
                  <a:off x="410602" y="5160100"/>
                  <a:ext cx="913088" cy="263954"/>
                </a:xfrm>
                <a:custGeom>
                  <a:avLst/>
                  <a:gdLst>
                    <a:gd name="connsiteX0" fmla="*/ 456544 w 913088"/>
                    <a:gd name="connsiteY0" fmla="*/ 263955 h 263954"/>
                    <a:gd name="connsiteX1" fmla="*/ 0 w 913088"/>
                    <a:gd name="connsiteY1" fmla="*/ 131977 h 263954"/>
                    <a:gd name="connsiteX2" fmla="*/ 456544 w 913088"/>
                    <a:gd name="connsiteY2" fmla="*/ 0 h 263954"/>
                    <a:gd name="connsiteX3" fmla="*/ 913088 w 913088"/>
                    <a:gd name="connsiteY3" fmla="*/ 131977 h 263954"/>
                    <a:gd name="connsiteX4" fmla="*/ 456544 w 913088"/>
                    <a:gd name="connsiteY4" fmla="*/ 263955 h 263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3088" h="263954">
                      <a:moveTo>
                        <a:pt x="456544" y="263955"/>
                      </a:moveTo>
                      <a:cubicBezTo>
                        <a:pt x="204400" y="263955"/>
                        <a:pt x="0" y="204869"/>
                        <a:pt x="0" y="131977"/>
                      </a:cubicBezTo>
                      <a:cubicBezTo>
                        <a:pt x="0" y="59091"/>
                        <a:pt x="204400" y="0"/>
                        <a:pt x="456544" y="0"/>
                      </a:cubicBezTo>
                      <a:cubicBezTo>
                        <a:pt x="708689" y="0"/>
                        <a:pt x="913088" y="59091"/>
                        <a:pt x="913088" y="131977"/>
                      </a:cubicBezTo>
                      <a:cubicBezTo>
                        <a:pt x="913088" y="204869"/>
                        <a:pt x="708689" y="263955"/>
                        <a:pt x="456544" y="263955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8" name="フリーフォーム 25">
                  <a:extLst>
                    <a:ext uri="{FF2B5EF4-FFF2-40B4-BE49-F238E27FC236}">
                      <a16:creationId xmlns:a16="http://schemas.microsoft.com/office/drawing/2014/main" id="{8887575E-CCD7-466D-B6EE-F693AAA55557}"/>
                    </a:ext>
                  </a:extLst>
                </p:cNvPr>
                <p:cNvSpPr/>
                <p:nvPr/>
              </p:nvSpPr>
              <p:spPr>
                <a:xfrm>
                  <a:off x="410602" y="5160100"/>
                  <a:ext cx="913088" cy="263954"/>
                </a:xfrm>
                <a:custGeom>
                  <a:avLst/>
                  <a:gdLst>
                    <a:gd name="connsiteX0" fmla="*/ 456544 w 913088"/>
                    <a:gd name="connsiteY0" fmla="*/ 263955 h 263954"/>
                    <a:gd name="connsiteX1" fmla="*/ 0 w 913088"/>
                    <a:gd name="connsiteY1" fmla="*/ 131977 h 263954"/>
                    <a:gd name="connsiteX2" fmla="*/ 456544 w 913088"/>
                    <a:gd name="connsiteY2" fmla="*/ 0 h 263954"/>
                    <a:gd name="connsiteX3" fmla="*/ 913088 w 913088"/>
                    <a:gd name="connsiteY3" fmla="*/ 131977 h 263954"/>
                    <a:gd name="connsiteX4" fmla="*/ 456544 w 913088"/>
                    <a:gd name="connsiteY4" fmla="*/ 263955 h 263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3088" h="263954">
                      <a:moveTo>
                        <a:pt x="456544" y="263955"/>
                      </a:moveTo>
                      <a:cubicBezTo>
                        <a:pt x="204400" y="263955"/>
                        <a:pt x="0" y="204869"/>
                        <a:pt x="0" y="131977"/>
                      </a:cubicBezTo>
                      <a:cubicBezTo>
                        <a:pt x="0" y="59091"/>
                        <a:pt x="204400" y="0"/>
                        <a:pt x="456544" y="0"/>
                      </a:cubicBezTo>
                      <a:cubicBezTo>
                        <a:pt x="708689" y="0"/>
                        <a:pt x="913088" y="59091"/>
                        <a:pt x="913088" y="131977"/>
                      </a:cubicBezTo>
                      <a:cubicBezTo>
                        <a:pt x="913088" y="204869"/>
                        <a:pt x="708689" y="263955"/>
                        <a:pt x="456544" y="263955"/>
                      </a:cubicBez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4" name="グラフィックス 6">
                <a:extLst>
                  <a:ext uri="{FF2B5EF4-FFF2-40B4-BE49-F238E27FC236}">
                    <a16:creationId xmlns:a16="http://schemas.microsoft.com/office/drawing/2014/main" id="{7632D5CA-4EDB-4B53-9DAB-EE54C79F83A3}"/>
                  </a:ext>
                </a:extLst>
              </p:cNvPr>
              <p:cNvGrpSpPr/>
              <p:nvPr/>
            </p:nvGrpSpPr>
            <p:grpSpPr>
              <a:xfrm>
                <a:off x="815204" y="5277061"/>
                <a:ext cx="103885" cy="30033"/>
                <a:chOff x="815204" y="5277061"/>
                <a:chExt cx="103885" cy="30033"/>
              </a:xfrm>
            </p:grpSpPr>
            <p:sp>
              <p:nvSpPr>
                <p:cNvPr id="35" name="フリーフォーム 49">
                  <a:extLst>
                    <a:ext uri="{FF2B5EF4-FFF2-40B4-BE49-F238E27FC236}">
                      <a16:creationId xmlns:a16="http://schemas.microsoft.com/office/drawing/2014/main" id="{DD1596B0-8863-453A-BA0E-9E9AF2669534}"/>
                    </a:ext>
                  </a:extLst>
                </p:cNvPr>
                <p:cNvSpPr/>
                <p:nvPr/>
              </p:nvSpPr>
              <p:spPr>
                <a:xfrm>
                  <a:off x="815204" y="5277061"/>
                  <a:ext cx="103885" cy="30033"/>
                </a:xfrm>
                <a:custGeom>
                  <a:avLst/>
                  <a:gdLst>
                    <a:gd name="connsiteX0" fmla="*/ 51943 w 103885"/>
                    <a:gd name="connsiteY0" fmla="*/ 30033 h 30033"/>
                    <a:gd name="connsiteX1" fmla="*/ 0 w 103885"/>
                    <a:gd name="connsiteY1" fmla="*/ 15017 h 30033"/>
                    <a:gd name="connsiteX2" fmla="*/ 51943 w 103885"/>
                    <a:gd name="connsiteY2" fmla="*/ 0 h 30033"/>
                    <a:gd name="connsiteX3" fmla="*/ 103885 w 103885"/>
                    <a:gd name="connsiteY3" fmla="*/ 15017 h 30033"/>
                    <a:gd name="connsiteX4" fmla="*/ 51943 w 103885"/>
                    <a:gd name="connsiteY4" fmla="*/ 30033 h 30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3885" h="30033">
                      <a:moveTo>
                        <a:pt x="51943" y="30033"/>
                      </a:moveTo>
                      <a:cubicBezTo>
                        <a:pt x="23252" y="30033"/>
                        <a:pt x="0" y="23308"/>
                        <a:pt x="0" y="15017"/>
                      </a:cubicBezTo>
                      <a:cubicBezTo>
                        <a:pt x="0" y="6725"/>
                        <a:pt x="23252" y="0"/>
                        <a:pt x="51943" y="0"/>
                      </a:cubicBezTo>
                      <a:cubicBezTo>
                        <a:pt x="80627" y="0"/>
                        <a:pt x="103885" y="6725"/>
                        <a:pt x="103885" y="15017"/>
                      </a:cubicBezTo>
                      <a:cubicBezTo>
                        <a:pt x="103885" y="23308"/>
                        <a:pt x="80627" y="30033"/>
                        <a:pt x="51943" y="30033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6" name="フリーフォーム 50">
                  <a:extLst>
                    <a:ext uri="{FF2B5EF4-FFF2-40B4-BE49-F238E27FC236}">
                      <a16:creationId xmlns:a16="http://schemas.microsoft.com/office/drawing/2014/main" id="{C0E0BCB4-3030-4409-AE33-B32A06459EB3}"/>
                    </a:ext>
                  </a:extLst>
                </p:cNvPr>
                <p:cNvSpPr/>
                <p:nvPr/>
              </p:nvSpPr>
              <p:spPr>
                <a:xfrm>
                  <a:off x="815204" y="5277061"/>
                  <a:ext cx="103885" cy="30033"/>
                </a:xfrm>
                <a:custGeom>
                  <a:avLst/>
                  <a:gdLst>
                    <a:gd name="connsiteX0" fmla="*/ 51943 w 103885"/>
                    <a:gd name="connsiteY0" fmla="*/ 30033 h 30033"/>
                    <a:gd name="connsiteX1" fmla="*/ 0 w 103885"/>
                    <a:gd name="connsiteY1" fmla="*/ 15017 h 30033"/>
                    <a:gd name="connsiteX2" fmla="*/ 51943 w 103885"/>
                    <a:gd name="connsiteY2" fmla="*/ 0 h 30033"/>
                    <a:gd name="connsiteX3" fmla="*/ 103885 w 103885"/>
                    <a:gd name="connsiteY3" fmla="*/ 15017 h 30033"/>
                    <a:gd name="connsiteX4" fmla="*/ 51943 w 103885"/>
                    <a:gd name="connsiteY4" fmla="*/ 30033 h 30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3885" h="30033">
                      <a:moveTo>
                        <a:pt x="51943" y="30033"/>
                      </a:moveTo>
                      <a:cubicBezTo>
                        <a:pt x="23252" y="30033"/>
                        <a:pt x="0" y="23308"/>
                        <a:pt x="0" y="15017"/>
                      </a:cubicBezTo>
                      <a:cubicBezTo>
                        <a:pt x="0" y="6725"/>
                        <a:pt x="23252" y="0"/>
                        <a:pt x="51943" y="0"/>
                      </a:cubicBezTo>
                      <a:cubicBezTo>
                        <a:pt x="80627" y="0"/>
                        <a:pt x="103885" y="6725"/>
                        <a:pt x="103885" y="15017"/>
                      </a:cubicBezTo>
                      <a:cubicBezTo>
                        <a:pt x="103885" y="23308"/>
                        <a:pt x="80627" y="30033"/>
                        <a:pt x="51943" y="30033"/>
                      </a:cubicBez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7" name="グラフィックス 6">
              <a:extLst>
                <a:ext uri="{FF2B5EF4-FFF2-40B4-BE49-F238E27FC236}">
                  <a16:creationId xmlns:a16="http://schemas.microsoft.com/office/drawing/2014/main" id="{01EE8D5E-9EC7-4D95-B577-07E9E2924ABE}"/>
                </a:ext>
              </a:extLst>
            </p:cNvPr>
            <p:cNvGrpSpPr/>
            <p:nvPr/>
          </p:nvGrpSpPr>
          <p:grpSpPr>
            <a:xfrm>
              <a:off x="358286" y="3725133"/>
              <a:ext cx="1017720" cy="1260590"/>
              <a:chOff x="358286" y="3725133"/>
              <a:chExt cx="1017720" cy="1260590"/>
            </a:xfrm>
          </p:grpSpPr>
          <p:grpSp>
            <p:nvGrpSpPr>
              <p:cNvPr id="18" name="グラフィックス 6">
                <a:extLst>
                  <a:ext uri="{FF2B5EF4-FFF2-40B4-BE49-F238E27FC236}">
                    <a16:creationId xmlns:a16="http://schemas.microsoft.com/office/drawing/2014/main" id="{89FD0C05-E66F-4EA6-872A-A6FEC938D7F4}"/>
                  </a:ext>
                </a:extLst>
              </p:cNvPr>
              <p:cNvGrpSpPr/>
              <p:nvPr/>
            </p:nvGrpSpPr>
            <p:grpSpPr>
              <a:xfrm>
                <a:off x="358286" y="3872231"/>
                <a:ext cx="1017720" cy="1113493"/>
                <a:chOff x="358286" y="3872231"/>
                <a:chExt cx="1017720" cy="1113493"/>
              </a:xfrm>
            </p:grpSpPr>
            <p:sp>
              <p:nvSpPr>
                <p:cNvPr id="30" name="フリーフォーム 53">
                  <a:extLst>
                    <a:ext uri="{FF2B5EF4-FFF2-40B4-BE49-F238E27FC236}">
                      <a16:creationId xmlns:a16="http://schemas.microsoft.com/office/drawing/2014/main" id="{D008EB3C-774C-41EE-A419-EC6264490278}"/>
                    </a:ext>
                  </a:extLst>
                </p:cNvPr>
                <p:cNvSpPr/>
                <p:nvPr/>
              </p:nvSpPr>
              <p:spPr>
                <a:xfrm>
                  <a:off x="358286" y="3872231"/>
                  <a:ext cx="1017720" cy="1113493"/>
                </a:xfrm>
                <a:custGeom>
                  <a:avLst/>
                  <a:gdLst>
                    <a:gd name="connsiteX0" fmla="*/ 973427 w 1017720"/>
                    <a:gd name="connsiteY0" fmla="*/ 859557 h 1113493"/>
                    <a:gd name="connsiteX1" fmla="*/ 508860 w 1017720"/>
                    <a:gd name="connsiteY1" fmla="*/ 1113493 h 1113493"/>
                    <a:gd name="connsiteX2" fmla="*/ 44787 w 1017720"/>
                    <a:gd name="connsiteY2" fmla="*/ 862753 h 1113493"/>
                    <a:gd name="connsiteX3" fmla="*/ 0 w 1017720"/>
                    <a:gd name="connsiteY3" fmla="*/ 0 h 1113493"/>
                    <a:gd name="connsiteX4" fmla="*/ 1017720 w 1017720"/>
                    <a:gd name="connsiteY4" fmla="*/ 0 h 1113493"/>
                    <a:gd name="connsiteX5" fmla="*/ 973427 w 1017720"/>
                    <a:gd name="connsiteY5" fmla="*/ 859557 h 1113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17720" h="1113493">
                      <a:moveTo>
                        <a:pt x="973427" y="859557"/>
                      </a:moveTo>
                      <a:cubicBezTo>
                        <a:pt x="973427" y="1001003"/>
                        <a:pt x="789896" y="1113493"/>
                        <a:pt x="508860" y="1113493"/>
                      </a:cubicBezTo>
                      <a:cubicBezTo>
                        <a:pt x="227824" y="1113493"/>
                        <a:pt x="44787" y="1004193"/>
                        <a:pt x="44787" y="862753"/>
                      </a:cubicBezTo>
                      <a:lnTo>
                        <a:pt x="0" y="0"/>
                      </a:lnTo>
                      <a:lnTo>
                        <a:pt x="1017720" y="0"/>
                      </a:lnTo>
                      <a:lnTo>
                        <a:pt x="973427" y="859557"/>
                      </a:ln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1" name="フリーフォーム 54">
                  <a:extLst>
                    <a:ext uri="{FF2B5EF4-FFF2-40B4-BE49-F238E27FC236}">
                      <a16:creationId xmlns:a16="http://schemas.microsoft.com/office/drawing/2014/main" id="{99B7B1BC-5C08-4B8D-B3DB-FD11BE9DDDB6}"/>
                    </a:ext>
                  </a:extLst>
                </p:cNvPr>
                <p:cNvSpPr/>
                <p:nvPr/>
              </p:nvSpPr>
              <p:spPr>
                <a:xfrm>
                  <a:off x="358286" y="3872231"/>
                  <a:ext cx="1017720" cy="1113493"/>
                </a:xfrm>
                <a:custGeom>
                  <a:avLst/>
                  <a:gdLst>
                    <a:gd name="connsiteX0" fmla="*/ 973427 w 1017720"/>
                    <a:gd name="connsiteY0" fmla="*/ 859557 h 1113493"/>
                    <a:gd name="connsiteX1" fmla="*/ 508860 w 1017720"/>
                    <a:gd name="connsiteY1" fmla="*/ 1113493 h 1113493"/>
                    <a:gd name="connsiteX2" fmla="*/ 44787 w 1017720"/>
                    <a:gd name="connsiteY2" fmla="*/ 862753 h 1113493"/>
                    <a:gd name="connsiteX3" fmla="*/ 0 w 1017720"/>
                    <a:gd name="connsiteY3" fmla="*/ 0 h 1113493"/>
                    <a:gd name="connsiteX4" fmla="*/ 1017720 w 1017720"/>
                    <a:gd name="connsiteY4" fmla="*/ 0 h 1113493"/>
                    <a:gd name="connsiteX5" fmla="*/ 973427 w 1017720"/>
                    <a:gd name="connsiteY5" fmla="*/ 859557 h 1113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17720" h="1113493">
                      <a:moveTo>
                        <a:pt x="973427" y="859557"/>
                      </a:moveTo>
                      <a:cubicBezTo>
                        <a:pt x="973427" y="1001003"/>
                        <a:pt x="789896" y="1113493"/>
                        <a:pt x="508860" y="1113493"/>
                      </a:cubicBezTo>
                      <a:cubicBezTo>
                        <a:pt x="227824" y="1113493"/>
                        <a:pt x="44787" y="1004193"/>
                        <a:pt x="44787" y="862753"/>
                      </a:cubicBezTo>
                      <a:lnTo>
                        <a:pt x="0" y="0"/>
                      </a:lnTo>
                      <a:lnTo>
                        <a:pt x="1017720" y="0"/>
                      </a:lnTo>
                      <a:lnTo>
                        <a:pt x="973427" y="859557"/>
                      </a:ln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9" name="グラフィックス 6">
                <a:extLst>
                  <a:ext uri="{FF2B5EF4-FFF2-40B4-BE49-F238E27FC236}">
                    <a16:creationId xmlns:a16="http://schemas.microsoft.com/office/drawing/2014/main" id="{E6686529-2E21-46CF-B049-165E943EED05}"/>
                  </a:ext>
                </a:extLst>
              </p:cNvPr>
              <p:cNvGrpSpPr/>
              <p:nvPr/>
            </p:nvGrpSpPr>
            <p:grpSpPr>
              <a:xfrm>
                <a:off x="358286" y="3725133"/>
                <a:ext cx="1017714" cy="294200"/>
                <a:chOff x="358286" y="3725133"/>
                <a:chExt cx="1017714" cy="294200"/>
              </a:xfrm>
            </p:grpSpPr>
            <p:sp>
              <p:nvSpPr>
                <p:cNvPr id="28" name="フリーフォーム 56">
                  <a:extLst>
                    <a:ext uri="{FF2B5EF4-FFF2-40B4-BE49-F238E27FC236}">
                      <a16:creationId xmlns:a16="http://schemas.microsoft.com/office/drawing/2014/main" id="{97778B09-E2FF-4870-9C56-51D847A66619}"/>
                    </a:ext>
                  </a:extLst>
                </p:cNvPr>
                <p:cNvSpPr/>
                <p:nvPr/>
              </p:nvSpPr>
              <p:spPr>
                <a:xfrm>
                  <a:off x="358286" y="3725133"/>
                  <a:ext cx="1017714" cy="294200"/>
                </a:xfrm>
                <a:custGeom>
                  <a:avLst/>
                  <a:gdLst>
                    <a:gd name="connsiteX0" fmla="*/ 508860 w 1017714"/>
                    <a:gd name="connsiteY0" fmla="*/ 294201 h 294200"/>
                    <a:gd name="connsiteX1" fmla="*/ 0 w 1017714"/>
                    <a:gd name="connsiteY1" fmla="*/ 147097 h 294200"/>
                    <a:gd name="connsiteX2" fmla="*/ 508860 w 1017714"/>
                    <a:gd name="connsiteY2" fmla="*/ 0 h 294200"/>
                    <a:gd name="connsiteX3" fmla="*/ 1017715 w 1017714"/>
                    <a:gd name="connsiteY3" fmla="*/ 147097 h 294200"/>
                    <a:gd name="connsiteX4" fmla="*/ 508860 w 1017714"/>
                    <a:gd name="connsiteY4" fmla="*/ 294201 h 294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7714" h="294200">
                      <a:moveTo>
                        <a:pt x="508860" y="294201"/>
                      </a:moveTo>
                      <a:cubicBezTo>
                        <a:pt x="227824" y="294201"/>
                        <a:pt x="0" y="228338"/>
                        <a:pt x="0" y="147097"/>
                      </a:cubicBezTo>
                      <a:cubicBezTo>
                        <a:pt x="0" y="65857"/>
                        <a:pt x="227824" y="0"/>
                        <a:pt x="508860" y="0"/>
                      </a:cubicBezTo>
                      <a:cubicBezTo>
                        <a:pt x="789896" y="0"/>
                        <a:pt x="1017715" y="65857"/>
                        <a:pt x="1017715" y="147097"/>
                      </a:cubicBezTo>
                      <a:cubicBezTo>
                        <a:pt x="1017715" y="228338"/>
                        <a:pt x="789896" y="294201"/>
                        <a:pt x="508860" y="294201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9" name="フリーフォーム 57">
                  <a:extLst>
                    <a:ext uri="{FF2B5EF4-FFF2-40B4-BE49-F238E27FC236}">
                      <a16:creationId xmlns:a16="http://schemas.microsoft.com/office/drawing/2014/main" id="{DF8E82C1-52CF-42FA-9292-798557184A91}"/>
                    </a:ext>
                  </a:extLst>
                </p:cNvPr>
                <p:cNvSpPr/>
                <p:nvPr/>
              </p:nvSpPr>
              <p:spPr>
                <a:xfrm>
                  <a:off x="358286" y="3725133"/>
                  <a:ext cx="1017714" cy="294200"/>
                </a:xfrm>
                <a:custGeom>
                  <a:avLst/>
                  <a:gdLst>
                    <a:gd name="connsiteX0" fmla="*/ 508860 w 1017714"/>
                    <a:gd name="connsiteY0" fmla="*/ 294201 h 294200"/>
                    <a:gd name="connsiteX1" fmla="*/ 0 w 1017714"/>
                    <a:gd name="connsiteY1" fmla="*/ 147097 h 294200"/>
                    <a:gd name="connsiteX2" fmla="*/ 508860 w 1017714"/>
                    <a:gd name="connsiteY2" fmla="*/ 0 h 294200"/>
                    <a:gd name="connsiteX3" fmla="*/ 1017715 w 1017714"/>
                    <a:gd name="connsiteY3" fmla="*/ 147097 h 294200"/>
                    <a:gd name="connsiteX4" fmla="*/ 508860 w 1017714"/>
                    <a:gd name="connsiteY4" fmla="*/ 294201 h 294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7714" h="294200">
                      <a:moveTo>
                        <a:pt x="508860" y="294201"/>
                      </a:moveTo>
                      <a:cubicBezTo>
                        <a:pt x="227824" y="294201"/>
                        <a:pt x="0" y="228338"/>
                        <a:pt x="0" y="147097"/>
                      </a:cubicBezTo>
                      <a:cubicBezTo>
                        <a:pt x="0" y="65857"/>
                        <a:pt x="227824" y="0"/>
                        <a:pt x="508860" y="0"/>
                      </a:cubicBezTo>
                      <a:cubicBezTo>
                        <a:pt x="789896" y="0"/>
                        <a:pt x="1017715" y="65857"/>
                        <a:pt x="1017715" y="147097"/>
                      </a:cubicBezTo>
                      <a:cubicBezTo>
                        <a:pt x="1017715" y="228338"/>
                        <a:pt x="789896" y="294201"/>
                        <a:pt x="508860" y="294201"/>
                      </a:cubicBez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0" name="グラフィックス 6">
                <a:extLst>
                  <a:ext uri="{FF2B5EF4-FFF2-40B4-BE49-F238E27FC236}">
                    <a16:creationId xmlns:a16="http://schemas.microsoft.com/office/drawing/2014/main" id="{E730E004-581C-4FE1-BB7C-7DC77CF22A11}"/>
                  </a:ext>
                </a:extLst>
              </p:cNvPr>
              <p:cNvGrpSpPr/>
              <p:nvPr/>
            </p:nvGrpSpPr>
            <p:grpSpPr>
              <a:xfrm>
                <a:off x="465950" y="3775422"/>
                <a:ext cx="802386" cy="193622"/>
                <a:chOff x="465950" y="3775422"/>
                <a:chExt cx="802386" cy="193622"/>
              </a:xfrm>
            </p:grpSpPr>
            <p:sp>
              <p:nvSpPr>
                <p:cNvPr id="26" name="フリーフォーム 59">
                  <a:extLst>
                    <a:ext uri="{FF2B5EF4-FFF2-40B4-BE49-F238E27FC236}">
                      <a16:creationId xmlns:a16="http://schemas.microsoft.com/office/drawing/2014/main" id="{5F9BC89A-323A-46A3-BD53-A08443261426}"/>
                    </a:ext>
                  </a:extLst>
                </p:cNvPr>
                <p:cNvSpPr/>
                <p:nvPr/>
              </p:nvSpPr>
              <p:spPr>
                <a:xfrm>
                  <a:off x="465950" y="3775422"/>
                  <a:ext cx="802386" cy="193622"/>
                </a:xfrm>
                <a:custGeom>
                  <a:avLst/>
                  <a:gdLst>
                    <a:gd name="connsiteX0" fmla="*/ 401196 w 802386"/>
                    <a:gd name="connsiteY0" fmla="*/ 193622 h 193622"/>
                    <a:gd name="connsiteX1" fmla="*/ 0 w 802386"/>
                    <a:gd name="connsiteY1" fmla="*/ 96808 h 193622"/>
                    <a:gd name="connsiteX2" fmla="*/ 401196 w 802386"/>
                    <a:gd name="connsiteY2" fmla="*/ 0 h 193622"/>
                    <a:gd name="connsiteX3" fmla="*/ 802387 w 802386"/>
                    <a:gd name="connsiteY3" fmla="*/ 96808 h 193622"/>
                    <a:gd name="connsiteX4" fmla="*/ 401196 w 802386"/>
                    <a:gd name="connsiteY4" fmla="*/ 193622 h 193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2386" h="193622">
                      <a:moveTo>
                        <a:pt x="401196" y="193622"/>
                      </a:moveTo>
                      <a:cubicBezTo>
                        <a:pt x="179626" y="193622"/>
                        <a:pt x="0" y="150276"/>
                        <a:pt x="0" y="96808"/>
                      </a:cubicBezTo>
                      <a:cubicBezTo>
                        <a:pt x="0" y="43340"/>
                        <a:pt x="179626" y="0"/>
                        <a:pt x="401196" y="0"/>
                      </a:cubicBezTo>
                      <a:cubicBezTo>
                        <a:pt x="622767" y="0"/>
                        <a:pt x="802387" y="43340"/>
                        <a:pt x="802387" y="96808"/>
                      </a:cubicBezTo>
                      <a:cubicBezTo>
                        <a:pt x="802387" y="150276"/>
                        <a:pt x="622767" y="193622"/>
                        <a:pt x="401196" y="193622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7" name="フリーフォーム 60">
                  <a:extLst>
                    <a:ext uri="{FF2B5EF4-FFF2-40B4-BE49-F238E27FC236}">
                      <a16:creationId xmlns:a16="http://schemas.microsoft.com/office/drawing/2014/main" id="{295B34F2-1F7D-4DC6-940E-59CDB7152B76}"/>
                    </a:ext>
                  </a:extLst>
                </p:cNvPr>
                <p:cNvSpPr/>
                <p:nvPr/>
              </p:nvSpPr>
              <p:spPr>
                <a:xfrm>
                  <a:off x="465950" y="3775422"/>
                  <a:ext cx="802386" cy="193622"/>
                </a:xfrm>
                <a:custGeom>
                  <a:avLst/>
                  <a:gdLst>
                    <a:gd name="connsiteX0" fmla="*/ 401196 w 802386"/>
                    <a:gd name="connsiteY0" fmla="*/ 193622 h 193622"/>
                    <a:gd name="connsiteX1" fmla="*/ 0 w 802386"/>
                    <a:gd name="connsiteY1" fmla="*/ 96808 h 193622"/>
                    <a:gd name="connsiteX2" fmla="*/ 401196 w 802386"/>
                    <a:gd name="connsiteY2" fmla="*/ 0 h 193622"/>
                    <a:gd name="connsiteX3" fmla="*/ 802387 w 802386"/>
                    <a:gd name="connsiteY3" fmla="*/ 96808 h 193622"/>
                    <a:gd name="connsiteX4" fmla="*/ 401196 w 802386"/>
                    <a:gd name="connsiteY4" fmla="*/ 193622 h 193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2386" h="193622">
                      <a:moveTo>
                        <a:pt x="401196" y="193622"/>
                      </a:moveTo>
                      <a:cubicBezTo>
                        <a:pt x="179626" y="193622"/>
                        <a:pt x="0" y="150276"/>
                        <a:pt x="0" y="96808"/>
                      </a:cubicBezTo>
                      <a:cubicBezTo>
                        <a:pt x="0" y="43340"/>
                        <a:pt x="179626" y="0"/>
                        <a:pt x="401196" y="0"/>
                      </a:cubicBezTo>
                      <a:cubicBezTo>
                        <a:pt x="622767" y="0"/>
                        <a:pt x="802387" y="43340"/>
                        <a:pt x="802387" y="96808"/>
                      </a:cubicBezTo>
                      <a:cubicBezTo>
                        <a:pt x="802387" y="150276"/>
                        <a:pt x="622767" y="193622"/>
                        <a:pt x="401196" y="193622"/>
                      </a:cubicBez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1" name="フリーフォーム 61">
                <a:extLst>
                  <a:ext uri="{FF2B5EF4-FFF2-40B4-BE49-F238E27FC236}">
                    <a16:creationId xmlns:a16="http://schemas.microsoft.com/office/drawing/2014/main" id="{E9834714-45CF-4F10-BEC9-480AFB38BFD5}"/>
                  </a:ext>
                </a:extLst>
              </p:cNvPr>
              <p:cNvSpPr/>
              <p:nvPr/>
            </p:nvSpPr>
            <p:spPr>
              <a:xfrm>
                <a:off x="1110354" y="4123659"/>
                <a:ext cx="157982" cy="146374"/>
              </a:xfrm>
              <a:custGeom>
                <a:avLst/>
                <a:gdLst>
                  <a:gd name="connsiteX0" fmla="*/ 82 w 157982"/>
                  <a:gd name="connsiteY0" fmla="*/ 55798 h 146374"/>
                  <a:gd name="connsiteX1" fmla="*/ 82 w 157982"/>
                  <a:gd name="connsiteY1" fmla="*/ 145514 h 146374"/>
                  <a:gd name="connsiteX2" fmla="*/ 157983 w 157982"/>
                  <a:gd name="connsiteY2" fmla="*/ 97847 h 146374"/>
                  <a:gd name="connsiteX3" fmla="*/ 157983 w 157982"/>
                  <a:gd name="connsiteY3" fmla="*/ 0 h 146374"/>
                  <a:gd name="connsiteX4" fmla="*/ 82 w 157982"/>
                  <a:gd name="connsiteY4" fmla="*/ 55798 h 146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982" h="146374">
                    <a:moveTo>
                      <a:pt x="82" y="55798"/>
                    </a:moveTo>
                    <a:cubicBezTo>
                      <a:pt x="82" y="91455"/>
                      <a:pt x="-102" y="133693"/>
                      <a:pt x="82" y="145514"/>
                    </a:cubicBezTo>
                    <a:cubicBezTo>
                      <a:pt x="63240" y="152193"/>
                      <a:pt x="136764" y="118470"/>
                      <a:pt x="157983" y="97847"/>
                    </a:cubicBezTo>
                    <a:lnTo>
                      <a:pt x="157983" y="0"/>
                    </a:lnTo>
                    <a:cubicBezTo>
                      <a:pt x="126587" y="30481"/>
                      <a:pt x="50577" y="55798"/>
                      <a:pt x="82" y="55798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2" name="フリーフォーム 62">
                <a:extLst>
                  <a:ext uri="{FF2B5EF4-FFF2-40B4-BE49-F238E27FC236}">
                    <a16:creationId xmlns:a16="http://schemas.microsoft.com/office/drawing/2014/main" id="{F577FB0D-B7AB-4FC6-B1DF-E0EEA79A0BB8}"/>
                  </a:ext>
                </a:extLst>
              </p:cNvPr>
              <p:cNvSpPr/>
              <p:nvPr/>
            </p:nvSpPr>
            <p:spPr>
              <a:xfrm>
                <a:off x="1110436" y="4156493"/>
                <a:ext cx="157901" cy="68765"/>
              </a:xfrm>
              <a:custGeom>
                <a:avLst/>
                <a:gdLst>
                  <a:gd name="connsiteX0" fmla="*/ 157901 w 157901"/>
                  <a:gd name="connsiteY0" fmla="*/ 65013 h 68765"/>
                  <a:gd name="connsiteX1" fmla="*/ 107182 w 157901"/>
                  <a:gd name="connsiteY1" fmla="*/ 45842 h 68765"/>
                  <a:gd name="connsiteX2" fmla="*/ 107182 w 157901"/>
                  <a:gd name="connsiteY2" fmla="*/ 0 h 68765"/>
                  <a:gd name="connsiteX3" fmla="*/ 106263 w 157901"/>
                  <a:gd name="connsiteY3" fmla="*/ 45842 h 68765"/>
                  <a:gd name="connsiteX4" fmla="*/ 0 w 157901"/>
                  <a:gd name="connsiteY4" fmla="*/ 68766 h 6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901" h="68765">
                    <a:moveTo>
                      <a:pt x="157901" y="65013"/>
                    </a:moveTo>
                    <a:lnTo>
                      <a:pt x="107182" y="45842"/>
                    </a:lnTo>
                    <a:lnTo>
                      <a:pt x="107182" y="0"/>
                    </a:lnTo>
                    <a:lnTo>
                      <a:pt x="106263" y="45842"/>
                    </a:lnTo>
                    <a:cubicBezTo>
                      <a:pt x="77819" y="66012"/>
                      <a:pt x="0" y="68766"/>
                      <a:pt x="0" y="68766"/>
                    </a:cubicBezTo>
                  </a:path>
                </a:pathLst>
              </a:custGeom>
              <a:solidFill>
                <a:srgbClr val="000000">
                  <a:alpha val="0"/>
                </a:srgbClr>
              </a:solidFill>
              <a:ln w="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23" name="グラフィックス 6">
                <a:extLst>
                  <a:ext uri="{FF2B5EF4-FFF2-40B4-BE49-F238E27FC236}">
                    <a16:creationId xmlns:a16="http://schemas.microsoft.com/office/drawing/2014/main" id="{66BA7CAF-F0F0-480D-9291-766D606AF6B4}"/>
                  </a:ext>
                </a:extLst>
              </p:cNvPr>
              <p:cNvGrpSpPr/>
              <p:nvPr/>
            </p:nvGrpSpPr>
            <p:grpSpPr>
              <a:xfrm>
                <a:off x="609123" y="3912322"/>
                <a:ext cx="484418" cy="38509"/>
                <a:chOff x="609123" y="3912322"/>
                <a:chExt cx="484418" cy="38509"/>
              </a:xfrm>
            </p:grpSpPr>
            <p:sp>
              <p:nvSpPr>
                <p:cNvPr id="24" name="フリーフォーム 64">
                  <a:extLst>
                    <a:ext uri="{FF2B5EF4-FFF2-40B4-BE49-F238E27FC236}">
                      <a16:creationId xmlns:a16="http://schemas.microsoft.com/office/drawing/2014/main" id="{D9C8F0B2-530D-4800-8CB7-F161A71DA73E}"/>
                    </a:ext>
                  </a:extLst>
                </p:cNvPr>
                <p:cNvSpPr/>
                <p:nvPr/>
              </p:nvSpPr>
              <p:spPr>
                <a:xfrm>
                  <a:off x="609123" y="3912322"/>
                  <a:ext cx="484418" cy="38509"/>
                </a:xfrm>
                <a:custGeom>
                  <a:avLst/>
                  <a:gdLst>
                    <a:gd name="connsiteX0" fmla="*/ 453 w 484418"/>
                    <a:gd name="connsiteY0" fmla="*/ 34396 h 38509"/>
                    <a:gd name="connsiteX1" fmla="*/ 258024 w 484418"/>
                    <a:gd name="connsiteY1" fmla="*/ 35 h 38509"/>
                    <a:gd name="connsiteX2" fmla="*/ 484418 w 484418"/>
                    <a:gd name="connsiteY2" fmla="*/ 38510 h 38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4418" h="38509">
                      <a:moveTo>
                        <a:pt x="453" y="34396"/>
                      </a:moveTo>
                      <a:cubicBezTo>
                        <a:pt x="453" y="34396"/>
                        <a:pt x="-22472" y="1889"/>
                        <a:pt x="258024" y="35"/>
                      </a:cubicBezTo>
                      <a:cubicBezTo>
                        <a:pt x="468000" y="-1353"/>
                        <a:pt x="484418" y="38510"/>
                        <a:pt x="484418" y="38510"/>
                      </a:cubicBezTo>
                    </a:path>
                  </a:pathLst>
                </a:custGeom>
                <a:solidFill>
                  <a:srgbClr val="AAAAAA"/>
                </a:solidFill>
                <a:ln w="5737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フリーフォーム 65">
                  <a:extLst>
                    <a:ext uri="{FF2B5EF4-FFF2-40B4-BE49-F238E27FC236}">
                      <a16:creationId xmlns:a16="http://schemas.microsoft.com/office/drawing/2014/main" id="{1C54C6AF-952E-4198-9A10-5A30BF07DF9A}"/>
                    </a:ext>
                  </a:extLst>
                </p:cNvPr>
                <p:cNvSpPr/>
                <p:nvPr/>
              </p:nvSpPr>
              <p:spPr>
                <a:xfrm>
                  <a:off x="609123" y="3912322"/>
                  <a:ext cx="484418" cy="38509"/>
                </a:xfrm>
                <a:custGeom>
                  <a:avLst/>
                  <a:gdLst>
                    <a:gd name="connsiteX0" fmla="*/ 453 w 484418"/>
                    <a:gd name="connsiteY0" fmla="*/ 34396 h 38509"/>
                    <a:gd name="connsiteX1" fmla="*/ 258024 w 484418"/>
                    <a:gd name="connsiteY1" fmla="*/ 35 h 38509"/>
                    <a:gd name="connsiteX2" fmla="*/ 484418 w 484418"/>
                    <a:gd name="connsiteY2" fmla="*/ 38510 h 38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4418" h="38509">
                      <a:moveTo>
                        <a:pt x="453" y="34396"/>
                      </a:moveTo>
                      <a:cubicBezTo>
                        <a:pt x="453" y="34396"/>
                        <a:pt x="-22472" y="1889"/>
                        <a:pt x="258024" y="35"/>
                      </a:cubicBezTo>
                      <a:cubicBezTo>
                        <a:pt x="468000" y="-1353"/>
                        <a:pt x="484418" y="38510"/>
                        <a:pt x="484418" y="38510"/>
                      </a:cubicBezTo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573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</p:grp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41794D19-D3AC-4DE8-9D02-E17A2C5DE252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kumimoji="1" lang="zh-TW" altLang="en-US" sz="900">
                <a:solidFill>
                  <a:schemeClr val="accent1"/>
                </a:solidFill>
                <a:latin typeface="+mj-ea"/>
                <a:ea typeface="+mn-ea"/>
              </a:rPr>
              <a:t>金山第３駐車場</a:t>
            </a:r>
            <a:endParaRPr kumimoji="1" lang="ja-JP" altLang="en-US" sz="900">
              <a:solidFill>
                <a:schemeClr val="accent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356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EB7E9-8D90-FC4B-B93C-0608D463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/>
              <a:t>石うすは今も暮らしの中に</a:t>
            </a:r>
          </a:p>
        </p:txBody>
      </p:sp>
      <p:sp>
        <p:nvSpPr>
          <p:cNvPr id="14338" name="スライド番号プレースホルダー 1">
            <a:extLst>
              <a:ext uri="{FF2B5EF4-FFF2-40B4-BE49-F238E27FC236}">
                <a16:creationId xmlns:a16="http://schemas.microsoft.com/office/drawing/2014/main" id="{8A642B88-F441-374E-9B9D-00AD8C74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C3F2C0-E8CC-8E4E-B51F-554E274E4BDE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4EF5DC-7862-AD43-84DA-D43B5840A814}"/>
              </a:ext>
            </a:extLst>
          </p:cNvPr>
          <p:cNvSpPr/>
          <p:nvPr/>
        </p:nvSpPr>
        <p:spPr>
          <a:xfrm>
            <a:off x="301426" y="757870"/>
            <a:ext cx="4738663" cy="62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石うすは使っていくとすり減ります。使わなく</a:t>
            </a:r>
            <a:r>
              <a:rPr lang="ja-JP" altLang="en-US" sz="1200" dirty="0" err="1">
                <a:latin typeface="+mn-ea"/>
                <a:ea typeface="+mn-ea"/>
              </a:rPr>
              <a:t>なっ</a:t>
            </a:r>
            <a:r>
              <a:rPr lang="ja-JP" altLang="en-US" sz="1200" dirty="0">
                <a:latin typeface="+mn-ea"/>
                <a:ea typeface="+mn-ea"/>
              </a:rPr>
              <a:t>た石うすを、人々は石垣などに利用しました。</a:t>
            </a:r>
            <a:endParaRPr lang="en-US" altLang="ja-JP" sz="1200" dirty="0"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603819F-DA26-6448-AE94-9D1C28F1AE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2" y="1475581"/>
            <a:ext cx="4346586" cy="325994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1E7687-9AE8-4B44-A8F8-EA9EE29C0DB2}"/>
              </a:ext>
            </a:extLst>
          </p:cNvPr>
          <p:cNvSpPr/>
          <p:nvPr/>
        </p:nvSpPr>
        <p:spPr>
          <a:xfrm>
            <a:off x="229417" y="5567799"/>
            <a:ext cx="4882679" cy="1032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ここは、地元の人たちが暮らしている地域です。</a:t>
            </a:r>
            <a:endParaRPr lang="en-US" altLang="ja-JP" sz="1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・大声でしゃべったり、走り回ったりしてはいけません。</a:t>
            </a:r>
            <a:endParaRPr lang="en-US" altLang="ja-JP" sz="1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・地域の人と会ったら、元気にあいさつしましょう。</a:t>
            </a:r>
            <a:endParaRPr lang="en-US" altLang="ja-JP" sz="1400" dirty="0">
              <a:latin typeface="+mn-ea"/>
              <a:ea typeface="+mn-ea"/>
            </a:endParaRPr>
          </a:p>
        </p:txBody>
      </p:sp>
      <p:sp>
        <p:nvSpPr>
          <p:cNvPr id="7" name="グラフィックス 8" descr="警告">
            <a:extLst>
              <a:ext uri="{FF2B5EF4-FFF2-40B4-BE49-F238E27FC236}">
                <a16:creationId xmlns:a16="http://schemas.microsoft.com/office/drawing/2014/main" id="{C08F25F8-F872-AA44-A02E-7D42BA8D8A96}"/>
              </a:ext>
            </a:extLst>
          </p:cNvPr>
          <p:cNvSpPr/>
          <p:nvPr/>
        </p:nvSpPr>
        <p:spPr>
          <a:xfrm>
            <a:off x="365871" y="5031723"/>
            <a:ext cx="542661" cy="478351"/>
          </a:xfrm>
          <a:custGeom>
            <a:avLst/>
            <a:gdLst>
              <a:gd name="connsiteX0" fmla="*/ 539371 w 542661"/>
              <a:gd name="connsiteY0" fmla="*/ 440600 h 478351"/>
              <a:gd name="connsiteX1" fmla="*/ 293353 w 542661"/>
              <a:gd name="connsiteY1" fmla="*/ 12741 h 478351"/>
              <a:gd name="connsiteX2" fmla="*/ 249938 w 542661"/>
              <a:gd name="connsiteY2" fmla="*/ 12741 h 478351"/>
              <a:gd name="connsiteX3" fmla="*/ 3290 w 542661"/>
              <a:gd name="connsiteY3" fmla="*/ 440600 h 478351"/>
              <a:gd name="connsiteX4" fmla="*/ 25312 w 542661"/>
              <a:gd name="connsiteY4" fmla="*/ 478352 h 478351"/>
              <a:gd name="connsiteX5" fmla="*/ 271331 w 542661"/>
              <a:gd name="connsiteY5" fmla="*/ 478352 h 478351"/>
              <a:gd name="connsiteX6" fmla="*/ 517349 w 542661"/>
              <a:gd name="connsiteY6" fmla="*/ 478352 h 478351"/>
              <a:gd name="connsiteX7" fmla="*/ 539371 w 542661"/>
              <a:gd name="connsiteY7" fmla="*/ 440600 h 478351"/>
              <a:gd name="connsiteX8" fmla="*/ 252455 w 542661"/>
              <a:gd name="connsiteY8" fmla="*/ 113414 h 478351"/>
              <a:gd name="connsiteX9" fmla="*/ 290207 w 542661"/>
              <a:gd name="connsiteY9" fmla="*/ 113414 h 478351"/>
              <a:gd name="connsiteX10" fmla="*/ 290207 w 542661"/>
              <a:gd name="connsiteY10" fmla="*/ 333635 h 478351"/>
              <a:gd name="connsiteX11" fmla="*/ 252455 w 542661"/>
              <a:gd name="connsiteY11" fmla="*/ 333635 h 478351"/>
              <a:gd name="connsiteX12" fmla="*/ 252455 w 542661"/>
              <a:gd name="connsiteY12" fmla="*/ 113414 h 478351"/>
              <a:gd name="connsiteX13" fmla="*/ 271331 w 542661"/>
              <a:gd name="connsiteY13" fmla="*/ 421723 h 478351"/>
              <a:gd name="connsiteX14" fmla="*/ 239870 w 542661"/>
              <a:gd name="connsiteY14" fmla="*/ 390263 h 478351"/>
              <a:gd name="connsiteX15" fmla="*/ 271331 w 542661"/>
              <a:gd name="connsiteY15" fmla="*/ 358803 h 478351"/>
              <a:gd name="connsiteX16" fmla="*/ 302791 w 542661"/>
              <a:gd name="connsiteY16" fmla="*/ 390263 h 478351"/>
              <a:gd name="connsiteX17" fmla="*/ 271331 w 542661"/>
              <a:gd name="connsiteY17" fmla="*/ 421723 h 47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2661" h="478351">
                <a:moveTo>
                  <a:pt x="539371" y="440600"/>
                </a:moveTo>
                <a:lnTo>
                  <a:pt x="293353" y="12741"/>
                </a:lnTo>
                <a:cubicBezTo>
                  <a:pt x="283915" y="-4247"/>
                  <a:pt x="259376" y="-4247"/>
                  <a:pt x="249938" y="12741"/>
                </a:cubicBezTo>
                <a:lnTo>
                  <a:pt x="3290" y="440600"/>
                </a:lnTo>
                <a:cubicBezTo>
                  <a:pt x="-6148" y="457588"/>
                  <a:pt x="5807" y="478352"/>
                  <a:pt x="25312" y="478352"/>
                </a:cubicBezTo>
                <a:lnTo>
                  <a:pt x="271331" y="478352"/>
                </a:lnTo>
                <a:lnTo>
                  <a:pt x="517349" y="478352"/>
                </a:lnTo>
                <a:cubicBezTo>
                  <a:pt x="536854" y="478352"/>
                  <a:pt x="548809" y="457588"/>
                  <a:pt x="539371" y="440600"/>
                </a:cubicBezTo>
                <a:close/>
                <a:moveTo>
                  <a:pt x="252455" y="113414"/>
                </a:moveTo>
                <a:lnTo>
                  <a:pt x="290207" y="113414"/>
                </a:lnTo>
                <a:lnTo>
                  <a:pt x="290207" y="333635"/>
                </a:lnTo>
                <a:lnTo>
                  <a:pt x="252455" y="333635"/>
                </a:lnTo>
                <a:lnTo>
                  <a:pt x="252455" y="113414"/>
                </a:lnTo>
                <a:close/>
                <a:moveTo>
                  <a:pt x="271331" y="421723"/>
                </a:moveTo>
                <a:cubicBezTo>
                  <a:pt x="253713" y="421723"/>
                  <a:pt x="239870" y="407881"/>
                  <a:pt x="239870" y="390263"/>
                </a:cubicBezTo>
                <a:cubicBezTo>
                  <a:pt x="239870" y="372646"/>
                  <a:pt x="253713" y="358803"/>
                  <a:pt x="271331" y="358803"/>
                </a:cubicBezTo>
                <a:cubicBezTo>
                  <a:pt x="288948" y="358803"/>
                  <a:pt x="302791" y="372646"/>
                  <a:pt x="302791" y="390263"/>
                </a:cubicBezTo>
                <a:cubicBezTo>
                  <a:pt x="302791" y="407881"/>
                  <a:pt x="288948" y="421723"/>
                  <a:pt x="271331" y="421723"/>
                </a:cubicBezTo>
                <a:close/>
              </a:path>
            </a:pathLst>
          </a:custGeom>
          <a:solidFill>
            <a:srgbClr val="FFFF00"/>
          </a:solidFill>
          <a:ln w="1270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834345-12DE-9742-97B0-1035A8D0BC6B}"/>
              </a:ext>
            </a:extLst>
          </p:cNvPr>
          <p:cNvSpPr/>
          <p:nvPr/>
        </p:nvSpPr>
        <p:spPr>
          <a:xfrm>
            <a:off x="926317" y="5031723"/>
            <a:ext cx="1467068" cy="512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2000" b="1" dirty="0">
                <a:latin typeface="+mj-ea"/>
                <a:ea typeface="+mj-ea"/>
              </a:rPr>
              <a:t>見学の注意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0E91BF9-E811-4527-AA24-AC49B9EF10CB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lang="ja-JP" altLang="en-US" sz="900" dirty="0">
                <a:solidFill>
                  <a:schemeClr val="accent1"/>
                </a:solidFill>
                <a:latin typeface="+mj-ea"/>
              </a:rPr>
              <a:t>夕白町</a:t>
            </a:r>
            <a:endParaRPr kumimoji="1" lang="ja-JP" altLang="en-US" sz="9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EB7E9-8D90-FC4B-B93C-0608D463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火山活動と金と石うすの関係</a:t>
            </a:r>
          </a:p>
        </p:txBody>
      </p:sp>
      <p:sp>
        <p:nvSpPr>
          <p:cNvPr id="14338" name="スライド番号プレースホルダー 1">
            <a:extLst>
              <a:ext uri="{FF2B5EF4-FFF2-40B4-BE49-F238E27FC236}">
                <a16:creationId xmlns:a16="http://schemas.microsoft.com/office/drawing/2014/main" id="{8A642B88-F441-374E-9B9D-00AD8C74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4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66945" indent="-218056">
              <a:spcBef>
                <a:spcPct val="20000"/>
              </a:spcBef>
              <a:buFont typeface="Arial" panose="020B0604020202020204" pitchFamily="34" charset="0"/>
              <a:buChar char="–"/>
              <a:defRPr kumimoji="1" sz="2137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72223" indent="-174445">
              <a:spcBef>
                <a:spcPct val="20000"/>
              </a:spcBef>
              <a:buFont typeface="Arial" panose="020B0604020202020204" pitchFamily="34" charset="0"/>
              <a:buChar char="•"/>
              <a:defRPr kumimoji="1" sz="183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21113" indent="-174445">
              <a:spcBef>
                <a:spcPct val="20000"/>
              </a:spcBef>
              <a:buFont typeface="Arial" panose="020B0604020202020204" pitchFamily="34" charset="0"/>
              <a:buChar char="–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70002" indent="-174445">
              <a:spcBef>
                <a:spcPct val="20000"/>
              </a:spcBef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91889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67781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616670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65559" indent="-17444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2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C3F2C0-E8CC-8E4E-B51F-554E274E4BDE}" type="slidenum">
              <a:rPr lang="ja-JP" altLang="en-US" sz="916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ja-JP" altLang="en-US" sz="916">
              <a:solidFill>
                <a:srgbClr val="898989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4EF5DC-7862-AD43-84DA-D43B5840A814}"/>
              </a:ext>
            </a:extLst>
          </p:cNvPr>
          <p:cNvSpPr/>
          <p:nvPr/>
        </p:nvSpPr>
        <p:spPr>
          <a:xfrm>
            <a:off x="3690207" y="524455"/>
            <a:ext cx="1569312" cy="311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◼︎大昔（約</a:t>
            </a:r>
            <a:r>
              <a:rPr lang="en-US" altLang="ja-JP" sz="1200" dirty="0">
                <a:latin typeface="+mn-ea"/>
                <a:ea typeface="+mn-ea"/>
              </a:rPr>
              <a:t>2000</a:t>
            </a:r>
            <a:r>
              <a:rPr lang="ja-JP" altLang="en-US" sz="1200" dirty="0">
                <a:latin typeface="+mn-ea"/>
                <a:ea typeface="+mn-ea"/>
              </a:rPr>
              <a:t>万年前）、日本列島や佐渡がまだ大陸とつながっていた頃、活発な火山活動が起こりました。</a:t>
            </a:r>
            <a:endParaRPr lang="en-US" altLang="ja-JP" sz="1200" dirty="0">
              <a:latin typeface="+mn-ea"/>
              <a:ea typeface="+mn-ea"/>
            </a:endParaRPr>
          </a:p>
          <a:p>
            <a:pPr eaLnBrk="1">
              <a:lnSpc>
                <a:spcPct val="150000"/>
              </a:lnSpc>
              <a:defRPr/>
            </a:pPr>
            <a:endParaRPr lang="en-US" altLang="ja-JP" sz="1200" dirty="0">
              <a:latin typeface="+mn-ea"/>
              <a:ea typeface="+mn-ea"/>
            </a:endParaRPr>
          </a:p>
          <a:p>
            <a:pPr eaLnBrk="1"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◼︎火山活動によって、金や銀を含む石（金鉱石）がつくられました。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C2FD10-7E32-974C-9A60-4EAB6C3B9981}"/>
              </a:ext>
            </a:extLst>
          </p:cNvPr>
          <p:cNvSpPr/>
          <p:nvPr/>
        </p:nvSpPr>
        <p:spPr>
          <a:xfrm>
            <a:off x="174219" y="5270303"/>
            <a:ext cx="4979211" cy="1913922"/>
          </a:xfrm>
          <a:prstGeom prst="rect">
            <a:avLst/>
          </a:prstGeom>
        </p:spPr>
        <p:txBody>
          <a:bodyPr wrap="square" lIns="90000">
            <a:spAutoFit/>
          </a:bodyPr>
          <a:lstStyle/>
          <a:p>
            <a:pPr eaLnBrk="1">
              <a:lnSpc>
                <a:spcPct val="20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◼︎さらに、金鉱石を砕くための　　　　　　　として利用された</a:t>
            </a:r>
            <a:endParaRPr lang="en-US" altLang="ja-JP" sz="1200" dirty="0">
              <a:latin typeface="+mn-ea"/>
              <a:ea typeface="+mn-ea"/>
            </a:endParaRPr>
          </a:p>
          <a:p>
            <a:pPr eaLnBrk="1">
              <a:lnSpc>
                <a:spcPct val="20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latin typeface="+mn-ea"/>
                <a:ea typeface="+mn-ea"/>
              </a:rPr>
              <a:t>「球顆流紋岩」</a:t>
            </a:r>
            <a:r>
              <a:rPr lang="ja-JP" altLang="en-US" sz="1200" dirty="0">
                <a:latin typeface="+mn-ea"/>
                <a:ea typeface="+mn-ea"/>
              </a:rPr>
              <a:t>も、同じく火山活動によってできた岩石です。</a:t>
            </a:r>
            <a:endParaRPr lang="en-US" altLang="ja-JP" sz="1200" dirty="0">
              <a:latin typeface="+mn-ea"/>
              <a:ea typeface="+mn-ea"/>
            </a:endParaRPr>
          </a:p>
          <a:p>
            <a:pPr eaLnBrk="1">
              <a:lnSpc>
                <a:spcPct val="150000"/>
              </a:lnSpc>
              <a:defRPr/>
            </a:pPr>
            <a:endParaRPr lang="en-US" altLang="ja-JP" sz="1200" dirty="0">
              <a:latin typeface="+mn-ea"/>
              <a:ea typeface="+mn-ea"/>
            </a:endParaRPr>
          </a:p>
          <a:p>
            <a:pPr eaLnBrk="1"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◼︎つまり、金鉱石も石うすも、両方とも火山がなければ作られなかったのです。大昔の火山活動が、今も私たちの暮らしの中に恵みをもたらしています。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E29F4A-E8CD-AD40-951F-0D9C112DA7DF}"/>
              </a:ext>
            </a:extLst>
          </p:cNvPr>
          <p:cNvSpPr/>
          <p:nvPr/>
        </p:nvSpPr>
        <p:spPr>
          <a:xfrm>
            <a:off x="2491136" y="5276986"/>
            <a:ext cx="879539" cy="3961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B9D2C6D-E301-5849-9276-78BAA58E04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7" y="602921"/>
            <a:ext cx="3521665" cy="4434188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128CDA5-7B54-8841-AA14-282E4AAC3B05}"/>
              </a:ext>
            </a:extLst>
          </p:cNvPr>
          <p:cNvCxnSpPr/>
          <p:nvPr/>
        </p:nvCxnSpPr>
        <p:spPr>
          <a:xfrm>
            <a:off x="2494409" y="1666205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4AEB295-16E9-0949-9251-73D3F6BFD6EE}"/>
              </a:ext>
            </a:extLst>
          </p:cNvPr>
          <p:cNvCxnSpPr>
            <a:cxnSpLocks/>
          </p:cNvCxnSpPr>
          <p:nvPr/>
        </p:nvCxnSpPr>
        <p:spPr>
          <a:xfrm>
            <a:off x="2616016" y="1807046"/>
            <a:ext cx="48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1866C46-E3A4-694D-AA3C-8ACAC47C51B5}"/>
              </a:ext>
            </a:extLst>
          </p:cNvPr>
          <p:cNvCxnSpPr>
            <a:cxnSpLocks/>
          </p:cNvCxnSpPr>
          <p:nvPr/>
        </p:nvCxnSpPr>
        <p:spPr>
          <a:xfrm>
            <a:off x="2682691" y="1924521"/>
            <a:ext cx="358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679C55F-757B-964A-8372-657F589C16A5}"/>
              </a:ext>
            </a:extLst>
          </p:cNvPr>
          <p:cNvSpPr/>
          <p:nvPr/>
        </p:nvSpPr>
        <p:spPr>
          <a:xfrm>
            <a:off x="320832" y="5973294"/>
            <a:ext cx="98745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ja-JP" altLang="en-US" sz="700">
                <a:solidFill>
                  <a:schemeClr val="tx1"/>
                </a:solidFill>
              </a:rPr>
              <a:t>きゅうかりゅうもんがん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8877DB0-498E-4588-98D9-2CDF810A7A8B}"/>
              </a:ext>
            </a:extLst>
          </p:cNvPr>
          <p:cNvSpPr/>
          <p:nvPr/>
        </p:nvSpPr>
        <p:spPr>
          <a:xfrm>
            <a:off x="98456" y="113806"/>
            <a:ext cx="1212183" cy="2886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 eaLnBrk="1"/>
            <a:r>
              <a:rPr kumimoji="1" lang="ja-JP" altLang="en-US" sz="900">
                <a:solidFill>
                  <a:schemeClr val="accent1"/>
                </a:solidFill>
                <a:latin typeface="+mj-ea"/>
                <a:ea typeface="+mn-ea"/>
              </a:rPr>
              <a:t>まとめ</a:t>
            </a:r>
            <a:endParaRPr kumimoji="1" lang="ja-JP" altLang="en-US" sz="90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6137F5-06A2-4091-A943-EE87FE75ACEF}"/>
              </a:ext>
            </a:extLst>
          </p:cNvPr>
          <p:cNvSpPr/>
          <p:nvPr/>
        </p:nvSpPr>
        <p:spPr>
          <a:xfrm>
            <a:off x="1987550" y="4140200"/>
            <a:ext cx="1581150" cy="844546"/>
          </a:xfrm>
          <a:prstGeom prst="rect">
            <a:avLst/>
          </a:prstGeom>
          <a:solidFill>
            <a:srgbClr val="11418A"/>
          </a:solidFill>
        </p:spPr>
        <p:txBody>
          <a:bodyPr wrap="square" rtlCol="0" anchor="ctr">
            <a:spAutoFit/>
          </a:bodyPr>
          <a:lstStyle/>
          <a:p>
            <a:pPr algn="l" eaLnBrk="1">
              <a:lnSpc>
                <a:spcPct val="150000"/>
              </a:lnSpc>
            </a:pPr>
            <a:endParaRPr kumimoji="1" lang="ja-JP" altLang="en-US" sz="105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973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1AD58-D0C5-D542-9ECA-A1B0AEDFA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メモ</a:t>
            </a:r>
          </a:p>
        </p:txBody>
      </p:sp>
      <p:sp>
        <p:nvSpPr>
          <p:cNvPr id="11266" name="スライド番号プレースホルダー 1">
            <a:extLst>
              <a:ext uri="{FF2B5EF4-FFF2-40B4-BE49-F238E27FC236}">
                <a16:creationId xmlns:a16="http://schemas.microsoft.com/office/drawing/2014/main" id="{169D1119-8901-D143-82A8-C28A67B9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39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4942" indent="-213439">
              <a:spcBef>
                <a:spcPct val="20000"/>
              </a:spcBef>
              <a:buFont typeface="Arial" panose="020B0604020202020204" pitchFamily="34" charset="0"/>
              <a:buChar char="–"/>
              <a:defRPr kumimoji="1" sz="2092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3756" indent="-170752">
              <a:spcBef>
                <a:spcPct val="20000"/>
              </a:spcBef>
              <a:buFont typeface="Arial" panose="020B0604020202020204" pitchFamily="34" charset="0"/>
              <a:buChar char="•"/>
              <a:defRPr kumimoji="1" sz="17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195260" indent="-170752">
              <a:spcBef>
                <a:spcPct val="20000"/>
              </a:spcBef>
              <a:buFont typeface="Arial" panose="020B0604020202020204" pitchFamily="34" charset="0"/>
              <a:buChar char="–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36763" indent="-170752">
              <a:spcBef>
                <a:spcPct val="20000"/>
              </a:spcBef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78265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19769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61271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02774" indent="-17075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93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12524-D17E-5E4B-94AA-606D485CB0A6}" type="slidenum">
              <a:rPr lang="ja-JP" altLang="en-US" sz="897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ja-JP" altLang="en-US" sz="897">
              <a:solidFill>
                <a:srgbClr val="898989"/>
              </a:solidFill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F422752-6466-4745-A381-24C840F6797F}"/>
              </a:ext>
            </a:extLst>
          </p:cNvPr>
          <p:cNvGraphicFramePr>
            <a:graphicFrameLocks noGrp="1"/>
          </p:cNvGraphicFramePr>
          <p:nvPr/>
        </p:nvGraphicFramePr>
        <p:xfrm>
          <a:off x="299977" y="1101404"/>
          <a:ext cx="4727698" cy="60818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27698">
                  <a:extLst>
                    <a:ext uri="{9D8B030D-6E8A-4147-A177-3AD203B41FA5}">
                      <a16:colId xmlns:a16="http://schemas.microsoft.com/office/drawing/2014/main" val="1896463360"/>
                    </a:ext>
                  </a:extLst>
                </a:gridCol>
              </a:tblGrid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934719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85814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231236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303145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986204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2828697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73299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7648703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231703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50183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735732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368632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1206528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417079"/>
                  </a:ext>
                </a:extLst>
              </a:tr>
              <a:tr h="405458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89506" marR="89506" marT="44753" marB="44753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28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858303"/>
      </p:ext>
    </p:extLst>
  </p:cSld>
  <p:clrMapOvr>
    <a:masterClrMapping/>
  </p:clrMapOvr>
</p:sld>
</file>

<file path=ppt/theme/theme1.xml><?xml version="1.0" encoding="utf-8"?>
<a:theme xmlns:a="http://schemas.openxmlformats.org/drawingml/2006/main" name="ジオパークテキスト">
  <a:themeElements>
    <a:clrScheme name="ジオパークテキスト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E730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_SegoeUI">
      <a:majorFont>
        <a:latin typeface="UD デジタル 教科書体 NP-B"/>
        <a:ea typeface="UD デジタル 教科書体 NP-B"/>
        <a:cs typeface=""/>
      </a:majorFont>
      <a:minorFont>
        <a:latin typeface="UD デジタル 教科書体 NP-R"/>
        <a:ea typeface="UD デジタル 教科書体 NP-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 eaLnBrk="1">
          <a:lnSpc>
            <a:spcPct val="150000"/>
          </a:lnSpc>
          <a:defRPr sz="1050">
            <a:latin typeface="+mn-ea"/>
            <a:ea typeface="+mn-ea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ジオパークテキスト" id="{50555D92-70E6-2448-8DCB-54E96AF7D258}" vid="{1DE07269-40BC-FA47-B3D6-9A9E6A85CE2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ジオパークテキスト</Template>
  <TotalTime>2781</TotalTime>
  <Words>582</Words>
  <Application>Microsoft Office PowerPoint</Application>
  <PresentationFormat>ユーザー設定</PresentationFormat>
  <Paragraphs>102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HiraKakuProN-W3</vt:lpstr>
      <vt:lpstr>ＭＳ Ｐゴシック</vt:lpstr>
      <vt:lpstr>UD デジタル 教科書体 NP-B</vt:lpstr>
      <vt:lpstr>UD デジタル 教科書体 NP-R</vt:lpstr>
      <vt:lpstr>Meiryo</vt:lpstr>
      <vt:lpstr>Arial</vt:lpstr>
      <vt:lpstr>Calibri</vt:lpstr>
      <vt:lpstr>UD Digi Kyokasho NP-R</vt:lpstr>
      <vt:lpstr>游ゴシック</vt:lpstr>
      <vt:lpstr>ジオパークテキスト</vt:lpstr>
      <vt:lpstr>PowerPoint プレゼンテーション</vt:lpstr>
      <vt:lpstr>        日程表</vt:lpstr>
      <vt:lpstr>金鉱石から小判をつくる流れを知ろう!</vt:lpstr>
      <vt:lpstr>石うすを回してみよう!</vt:lpstr>
      <vt:lpstr>石うすの特徴は？</vt:lpstr>
      <vt:lpstr>石うすの特徴は？</vt:lpstr>
      <vt:lpstr>石うすは今も暮らしの中に</vt:lpstr>
      <vt:lpstr>火山活動と金と石うすの関係</vt:lpstr>
      <vt:lpstr>メモ</vt:lpstr>
      <vt:lpstr>メモ</vt:lpstr>
      <vt:lpstr>旅の思い出スクラップ</vt:lpstr>
      <vt:lpstr>ルートマップ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佐渡ジオパーク</dc:title>
  <dc:creator>YAYOI</dc:creator>
  <cp:lastModifiedBy>user</cp:lastModifiedBy>
  <cp:revision>481</cp:revision>
  <cp:lastPrinted>2020-06-07T12:26:54Z</cp:lastPrinted>
  <dcterms:created xsi:type="dcterms:W3CDTF">2011-09-19T09:33:12Z</dcterms:created>
  <dcterms:modified xsi:type="dcterms:W3CDTF">2021-06-15T07:44:58Z</dcterms:modified>
</cp:coreProperties>
</file>